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7" r:id="rId3"/>
    <p:sldId id="259" r:id="rId4"/>
    <p:sldId id="260" r:id="rId5"/>
    <p:sldId id="258" r:id="rId6"/>
    <p:sldId id="261" r:id="rId7"/>
    <p:sldId id="262" r:id="rId8"/>
    <p:sldId id="263" r:id="rId9"/>
    <p:sldId id="270" r:id="rId10"/>
    <p:sldId id="267" r:id="rId11"/>
    <p:sldId id="266" r:id="rId12"/>
    <p:sldId id="265" r:id="rId13"/>
    <p:sldId id="269" r:id="rId14"/>
    <p:sldId id="268" r:id="rId15"/>
    <p:sldId id="273" r:id="rId16"/>
    <p:sldId id="301" r:id="rId17"/>
    <p:sldId id="274" r:id="rId18"/>
    <p:sldId id="275" r:id="rId19"/>
    <p:sldId id="276" r:id="rId20"/>
    <p:sldId id="277" r:id="rId21"/>
    <p:sldId id="278" r:id="rId22"/>
    <p:sldId id="279" r:id="rId23"/>
    <p:sldId id="280" r:id="rId24"/>
    <p:sldId id="281" r:id="rId25"/>
    <p:sldId id="283" r:id="rId26"/>
    <p:sldId id="284" r:id="rId27"/>
    <p:sldId id="288" r:id="rId28"/>
    <p:sldId id="294" r:id="rId29"/>
    <p:sldId id="295" r:id="rId30"/>
    <p:sldId id="296" r:id="rId31"/>
    <p:sldId id="297" r:id="rId32"/>
    <p:sldId id="298" r:id="rId33"/>
    <p:sldId id="286" r:id="rId34"/>
    <p:sldId id="287" r:id="rId35"/>
    <p:sldId id="289" r:id="rId36"/>
    <p:sldId id="290" r:id="rId37"/>
    <p:sldId id="299" r:id="rId38"/>
    <p:sldId id="291" r:id="rId39"/>
    <p:sldId id="300" r:id="rId4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54" autoAdjust="0"/>
    <p:restoredTop sz="40450" autoAdjust="0"/>
  </p:normalViewPr>
  <p:slideViewPr>
    <p:cSldViewPr>
      <p:cViewPr>
        <p:scale>
          <a:sx n="57" d="100"/>
          <a:sy n="57" d="100"/>
        </p:scale>
        <p:origin x="1620" y="28"/>
      </p:cViewPr>
      <p:guideLst>
        <p:guide orient="horz" pos="431"/>
        <p:guide pos="471"/>
        <p:guide pos="5148"/>
        <p:guide orient="horz" pos="4031"/>
        <p:guide orient="horz" pos="3379"/>
      </p:guideLst>
    </p:cSldViewPr>
  </p:slideViewPr>
  <p:notesTextViewPr>
    <p:cViewPr>
      <p:scale>
        <a:sx n="400" d="100"/>
        <a:sy n="400" d="100"/>
      </p:scale>
      <p:origin x="0" y="-48"/>
    </p:cViewPr>
  </p:notesTextViewPr>
  <p:sorterViewPr>
    <p:cViewPr>
      <p:scale>
        <a:sx n="100" d="100"/>
        <a:sy n="100" d="100"/>
      </p:scale>
      <p:origin x="0" y="0"/>
    </p:cViewPr>
  </p:sorterViewPr>
  <p:notesViewPr>
    <p:cSldViewPr showGuides="1">
      <p:cViewPr>
        <p:scale>
          <a:sx n="82" d="100"/>
          <a:sy n="82" d="100"/>
        </p:scale>
        <p:origin x="1540" y="-168"/>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2014/9/17</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Thank you for attending this presentation, let's 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まずは、</a:t>
            </a:r>
            <a:r>
              <a:rPr lang="en-US" altLang="ja-JP" dirty="0"/>
              <a:t>Ruby</a:t>
            </a:r>
            <a:r>
              <a:rPr lang="ja-JP" altLang="en-US" dirty="0"/>
              <a:t>ルビープログラミング少年団についてですね。</a:t>
            </a:r>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現在の主な活動は、</a:t>
            </a:r>
            <a:r>
              <a:rPr lang="ja-JP" altLang="en-US" dirty="0"/>
              <a:t>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将来は、野球やサッカーのスポーツ少年団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スモウルビー</a:t>
            </a:r>
            <a:r>
              <a:rPr lang="ja-JP" altLang="en-US" dirty="0"/>
              <a:t>の詳細に入る前に、少しプログラミング教育の現状を紹介したいと思います。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ここ</a:t>
            </a:r>
            <a:r>
              <a:rPr lang="en-US" altLang="ja-JP" dirty="0" smtClean="0"/>
              <a:t>2</a:t>
            </a:r>
            <a:r>
              <a:rPr lang="ja-JP" altLang="en-US" dirty="0" err="1" smtClean="0"/>
              <a:t>、</a:t>
            </a:r>
            <a:r>
              <a:rPr lang="en-US" altLang="ja-JP" dirty="0" smtClean="0"/>
              <a:t>3</a:t>
            </a:r>
            <a:r>
              <a:rPr lang="ja-JP" altLang="en-US" dirty="0" smtClean="0"/>
              <a:t>年で小中学生に対するプログラミング教育が、国内外で盛り上がってきています。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a:t>まず、海外の状況ですが</a:t>
            </a:r>
            <a:r>
              <a:rPr lang="ja-JP" altLang="en-US" dirty="0" smtClean="0"/>
              <a:t>、プログラミング</a:t>
            </a:r>
            <a:r>
              <a:rPr lang="ja-JP" altLang="en-US" dirty="0"/>
              <a:t>教育がもっとも活発に行われているのはアメリカだと言われています</a:t>
            </a:r>
            <a:r>
              <a:rPr lang="ja-JP" altLang="en-US" dirty="0" smtClean="0"/>
              <a:t>。</a:t>
            </a:r>
            <a:endParaRPr lang="en-US" altLang="ja-JP" dirty="0" smtClean="0"/>
          </a:p>
          <a:p>
            <a:endParaRPr lang="en-US" altLang="ja-JP" dirty="0"/>
          </a:p>
          <a:p>
            <a:r>
              <a:rPr lang="en-US" altLang="ja-JP" dirty="0" smtClean="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a:t>
            </a:r>
            <a:r>
              <a:rPr lang="ja-JP" altLang="en-US" dirty="0" smtClean="0"/>
              <a:t>の記事では、</a:t>
            </a:r>
            <a:r>
              <a:rPr lang="en-US" altLang="ja-JP" dirty="0" err="1" smtClean="0"/>
              <a:t>Code.org</a:t>
            </a:r>
            <a:r>
              <a:rPr lang="ja-JP" altLang="en-US" dirty="0" smtClean="0"/>
              <a:t>の調査によると、昨年</a:t>
            </a:r>
            <a:r>
              <a:rPr lang="ja-JP" altLang="en-US" dirty="0"/>
              <a:t>の</a:t>
            </a:r>
            <a:r>
              <a:rPr lang="en-US" altLang="ja-JP" dirty="0"/>
              <a:t>12</a:t>
            </a:r>
            <a:r>
              <a:rPr lang="ja-JP" altLang="en-US" dirty="0" smtClean="0"/>
              <a:t>月から今年の</a:t>
            </a:r>
            <a:r>
              <a:rPr lang="en-US" altLang="ja-JP" dirty="0" smtClean="0"/>
              <a:t>5</a:t>
            </a:r>
            <a:r>
              <a:rPr lang="ja-JP" altLang="en-US" dirty="0" smtClean="0"/>
              <a:t>月までの間に、幼稚園から高校までの</a:t>
            </a:r>
            <a:r>
              <a:rPr lang="en-US" altLang="ja-JP" dirty="0" smtClean="0"/>
              <a:t>2</a:t>
            </a:r>
            <a:r>
              <a:rPr lang="ja-JP" altLang="en-US" dirty="0" smtClean="0"/>
              <a:t>万人教員が授業にプログラミングを取り入れているそうです。</a:t>
            </a:r>
            <a:endParaRPr lang="en-US" altLang="ja-JP" dirty="0" smtClean="0"/>
          </a:p>
          <a:p>
            <a:endParaRPr lang="en-US" altLang="ja-JP" dirty="0"/>
          </a:p>
          <a:p>
            <a:r>
              <a:rPr lang="ja-JP" altLang="en-US" dirty="0" smtClean="0"/>
              <a:t>また</a:t>
            </a:r>
            <a:r>
              <a:rPr lang="ja-JP" altLang="en-US" dirty="0"/>
              <a:t>、オバマ大統領がプログラミングの必修化は必要であるとの発言をしており、この流れはますます加速するでしょう</a:t>
            </a:r>
          </a:p>
          <a:p>
            <a:endParaRPr lang="ja-JP" altLang="en-US" dirty="0"/>
          </a:p>
          <a:p>
            <a:r>
              <a:rPr lang="ja-JP" altLang="en-US" dirty="0"/>
              <a:t>次に、イギリスでは、</a:t>
            </a:r>
            <a:r>
              <a:rPr lang="ja-JP" altLang="en-US" dirty="0" smtClean="0"/>
              <a:t>今月から</a:t>
            </a:r>
            <a:r>
              <a:rPr lang="ja-JP" altLang="en-US" dirty="0"/>
              <a:t>、</a:t>
            </a:r>
            <a:r>
              <a:rPr lang="en-US" altLang="ja-JP" dirty="0"/>
              <a:t>5</a:t>
            </a:r>
            <a:r>
              <a:rPr lang="ja-JP" altLang="en-US" dirty="0"/>
              <a:t>から</a:t>
            </a:r>
            <a:r>
              <a:rPr lang="en-US" altLang="ja-JP" dirty="0"/>
              <a:t>16</a:t>
            </a:r>
            <a:r>
              <a:rPr lang="ja-JP" altLang="en-US" dirty="0"/>
              <a:t>歳までの義務教育の新カリキュラムにプログラミングが正式導入されています。</a:t>
            </a:r>
            <a:r>
              <a:rPr lang="en-US" altLang="ja-JP" dirty="0"/>
              <a:t>5</a:t>
            </a:r>
            <a:r>
              <a:rPr lang="ja-JP" altLang="en-US" dirty="0"/>
              <a:t>歳時点で、アルゴリズムの概念の理解や簡単なプログラムの作成・デバッグといった内容が盛り込まれており、かなり本格的な内容になっています。カリキュラムの策定には</a:t>
            </a:r>
            <a:r>
              <a:rPr lang="en-US" altLang="ja-JP" dirty="0"/>
              <a:t>Google</a:t>
            </a:r>
            <a:r>
              <a:rPr lang="ja-JP" altLang="en-US" dirty="0" err="1"/>
              <a:t>、</a:t>
            </a:r>
            <a:r>
              <a:rPr lang="en-US" altLang="ja-JP" dirty="0"/>
              <a:t>Microsoft</a:t>
            </a:r>
            <a:r>
              <a:rPr lang="ja-JP" altLang="en-US" dirty="0"/>
              <a:t>といった企業も参加しているそうです。</a:t>
            </a:r>
          </a:p>
          <a:p>
            <a:endParaRPr lang="ja-JP" altLang="en-US" dirty="0"/>
          </a:p>
          <a:p>
            <a:r>
              <a:rPr lang="ja-JP" altLang="en-US" dirty="0" smtClean="0"/>
              <a:t>その他</a:t>
            </a:r>
            <a:r>
              <a:rPr lang="ja-JP" altLang="en-US" dirty="0"/>
              <a:t>にも</a:t>
            </a:r>
            <a:r>
              <a:rPr lang="ja-JP" altLang="en-US" dirty="0" smtClean="0"/>
              <a:t>、</a:t>
            </a:r>
            <a:r>
              <a:rPr lang="en-US" altLang="ja-JP" dirty="0" smtClean="0"/>
              <a:t>Skype</a:t>
            </a:r>
            <a:r>
              <a:rPr lang="ja-JP" altLang="en-US" dirty="0" smtClean="0"/>
              <a:t>発祥の地として有名なエストニアや、フィンランド、シンガポール</a:t>
            </a:r>
            <a:r>
              <a:rPr lang="ja-JP" altLang="en-US" dirty="0"/>
              <a:t>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続いて、日本</a:t>
            </a:r>
            <a:r>
              <a:rPr lang="ja-JP" altLang="en-US" dirty="0" smtClean="0"/>
              <a:t>の状況を</a:t>
            </a:r>
            <a:r>
              <a:rPr lang="ja-JP" altLang="en-US" dirty="0"/>
              <a:t>紹介します。</a:t>
            </a:r>
          </a:p>
          <a:p>
            <a:endParaRPr lang="ja-JP" altLang="en-US" dirty="0"/>
          </a:p>
          <a:p>
            <a:r>
              <a:rPr lang="ja-JP" altLang="en-US" dirty="0" smtClean="0"/>
              <a:t>まず、中学校の技術</a:t>
            </a:r>
            <a:r>
              <a:rPr lang="ja-JP" altLang="en-US" dirty="0"/>
              <a:t>家庭科</a:t>
            </a:r>
            <a:r>
              <a:rPr lang="ja-JP" altLang="en-US" dirty="0" smtClean="0"/>
              <a:t>では、「プログラム</a:t>
            </a:r>
            <a:r>
              <a:rPr lang="ja-JP" altLang="en-US" dirty="0"/>
              <a:t>による計測と制御</a:t>
            </a:r>
            <a:r>
              <a:rPr lang="ja-JP" altLang="en-US" dirty="0" smtClean="0"/>
              <a:t>」という内容で、</a:t>
            </a:r>
            <a:r>
              <a:rPr lang="en-US" altLang="ja-JP" dirty="0" smtClean="0"/>
              <a:t>2012</a:t>
            </a:r>
            <a:r>
              <a:rPr lang="ja-JP" altLang="en-US" dirty="0"/>
              <a:t>年度</a:t>
            </a:r>
            <a:r>
              <a:rPr lang="ja-JP" altLang="en-US" dirty="0" smtClean="0"/>
              <a:t>からプログラミングの授業が必須になっています。「計測と制御」とあるように、なんらかのセンサーで値を計測し、その内容を元にモーターを制御するという内容になっています。ちなみに、よく使われているのは黒い線にそって車を走行させるという教材ですね。</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ちなみに、島根県松江市では</a:t>
            </a:r>
            <a:r>
              <a:rPr kumimoji="1" lang="en-US" altLang="ja-JP" dirty="0" smtClean="0"/>
              <a:t>2016</a:t>
            </a:r>
            <a:r>
              <a:rPr kumimoji="1" lang="ja-JP" altLang="en-US" dirty="0" smtClean="0"/>
              <a:t>年度から松江市立の全中学校、約</a:t>
            </a:r>
            <a:r>
              <a:rPr kumimoji="1" lang="en-US" altLang="ja-JP" dirty="0" smtClean="0"/>
              <a:t>5,500</a:t>
            </a:r>
            <a:r>
              <a:rPr kumimoji="1" lang="ja-JP" altLang="en-US" dirty="0" smtClean="0"/>
              <a:t>人の生徒に</a:t>
            </a:r>
            <a:r>
              <a:rPr kumimoji="1" lang="en-US" altLang="ja-JP" dirty="0" smtClean="0"/>
              <a:t>Ruby</a:t>
            </a:r>
            <a:r>
              <a:rPr kumimoji="1" lang="ja-JP" altLang="en-US" dirty="0" smtClean="0"/>
              <a:t>を教えることが決定しています。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r>
              <a:rPr lang="ja-JP" altLang="en-US" dirty="0" smtClean="0"/>
              <a:t>。</a:t>
            </a:r>
            <a:endParaRPr lang="en-US" altLang="ja-JP" dirty="0" smtClean="0"/>
          </a:p>
          <a:p>
            <a:r>
              <a:rPr kumimoji="1" lang="ja-JP" altLang="en-US" dirty="0" smtClean="0"/>
              <a:t>たとえば、今年の</a:t>
            </a:r>
            <a:r>
              <a:rPr kumimoji="1" lang="en-US" altLang="ja-JP" dirty="0" smtClean="0"/>
              <a:t>4</a:t>
            </a:r>
            <a:r>
              <a:rPr kumimoji="1" lang="ja-JP" altLang="en-US" dirty="0" smtClean="0"/>
              <a:t>月に佐賀県の武雄市で全小学生にタブレットが配布されたことは知っている方も多いかもしれませんね。</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このように義務教育ではプログラミング教育の導入や情報化が進んでいますが、同時に、民間企業の活動</a:t>
            </a:r>
            <a:r>
              <a:rPr lang="ja-JP" altLang="en-US" dirty="0"/>
              <a:t>も活発に行われています。</a:t>
            </a:r>
          </a:p>
          <a:p>
            <a:endParaRPr lang="ja-JP" altLang="en-US" dirty="0"/>
          </a:p>
          <a:p>
            <a:r>
              <a:rPr lang="ja-JP" altLang="en-US" dirty="0" smtClean="0"/>
              <a:t>最近特に話題</a:t>
            </a:r>
            <a:r>
              <a:rPr lang="ja-JP" altLang="en-US" dirty="0"/>
              <a:t>になっているのが、</a:t>
            </a:r>
            <a:r>
              <a:rPr lang="en-US" altLang="ja-JP" dirty="0"/>
              <a:t>PEG</a:t>
            </a:r>
            <a:r>
              <a:rPr lang="ja-JP" altLang="en-US" dirty="0"/>
              <a:t>と呼ばれるプログラミング</a:t>
            </a:r>
            <a:r>
              <a:rPr lang="ja-JP" altLang="en-US" dirty="0" smtClean="0"/>
              <a:t>学習の普及</a:t>
            </a:r>
            <a:r>
              <a:rPr lang="ja-JP" altLang="en-US" dirty="0"/>
              <a:t>プロジェクトです。</a:t>
            </a:r>
            <a:r>
              <a:rPr lang="en-US" altLang="ja-JP" dirty="0"/>
              <a:t>PEG</a:t>
            </a:r>
            <a:r>
              <a:rPr lang="ja-JP" altLang="en-US" dirty="0"/>
              <a:t>は</a:t>
            </a:r>
            <a:r>
              <a:rPr lang="ja-JP" altLang="en-US" dirty="0" smtClean="0"/>
              <a:t>、</a:t>
            </a:r>
            <a:r>
              <a:rPr lang="en-US" altLang="ja-JP" dirty="0" smtClean="0"/>
              <a:t>Google</a:t>
            </a:r>
            <a:r>
              <a:rPr lang="ja-JP" altLang="en-US" dirty="0" smtClean="0"/>
              <a:t>と</a:t>
            </a:r>
            <a:r>
              <a:rPr lang="en-US" altLang="ja-JP" dirty="0" smtClean="0"/>
              <a:t>CANVAS</a:t>
            </a:r>
            <a:r>
              <a:rPr lang="ja-JP" altLang="en-US" dirty="0" smtClean="0"/>
              <a:t>の共同プロジェクトです。</a:t>
            </a:r>
            <a:r>
              <a:rPr lang="en-US" altLang="ja-JP" dirty="0" smtClean="0"/>
              <a:t>CANVAS</a:t>
            </a:r>
            <a:r>
              <a:rPr lang="ja-JP" altLang="en-US" dirty="0" smtClean="0"/>
              <a:t>はプログラミングに限らない子ども向けのワークショップを開催している日本の</a:t>
            </a:r>
            <a:r>
              <a:rPr lang="en-US" altLang="ja-JP" dirty="0" err="1" smtClean="0"/>
              <a:t>NPO</a:t>
            </a:r>
            <a:r>
              <a:rPr lang="ja-JP" altLang="en-US" dirty="0" smtClean="0"/>
              <a:t>法人です。このプロジェクトでは、</a:t>
            </a:r>
            <a:r>
              <a:rPr lang="ja-JP" altLang="en-US" dirty="0"/>
              <a:t>日本全国</a:t>
            </a:r>
            <a:r>
              <a:rPr lang="ja-JP" altLang="en-US" dirty="0" smtClean="0"/>
              <a:t>でプログラミング教育のワークショップ</a:t>
            </a:r>
            <a:r>
              <a:rPr lang="ja-JP" altLang="en-US" dirty="0"/>
              <a:t>の</a:t>
            </a:r>
            <a:r>
              <a:rPr lang="ja-JP" altLang="en-US" dirty="0" smtClean="0"/>
              <a:t>開催したり、教育事業者向けに</a:t>
            </a:r>
            <a:r>
              <a:rPr lang="en-US" altLang="ja-JP" dirty="0" smtClean="0"/>
              <a:t>5,000</a:t>
            </a:r>
            <a:r>
              <a:rPr lang="ja-JP" altLang="en-US" dirty="0" smtClean="0"/>
              <a:t>台のラズベリーパイを配布していたりします。</a:t>
            </a:r>
            <a:endParaRPr lang="ja-JP" altLang="en-US" dirty="0"/>
          </a:p>
          <a:p>
            <a:endParaRPr lang="ja-JP" altLang="en-US" dirty="0"/>
          </a:p>
          <a:p>
            <a:r>
              <a:rPr lang="ja-JP" altLang="en-US" dirty="0"/>
              <a:t>これ以外にも</a:t>
            </a:r>
            <a:r>
              <a:rPr lang="ja-JP" altLang="en-US" dirty="0" smtClean="0"/>
              <a:t>、</a:t>
            </a:r>
            <a:r>
              <a:rPr lang="en-US" altLang="ja-JP" dirty="0" err="1" smtClean="0"/>
              <a:t>TENTO</a:t>
            </a:r>
            <a:r>
              <a:rPr lang="ja-JP" altLang="en-US" dirty="0" smtClean="0"/>
              <a:t>という団体が実施している個別指導塾形式のものや、</a:t>
            </a:r>
            <a:r>
              <a:rPr lang="en-US" altLang="ja-JP" dirty="0" smtClean="0"/>
              <a:t>Life </a:t>
            </a:r>
            <a:r>
              <a:rPr lang="en-US" altLang="ja-JP" dirty="0"/>
              <a:t>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a:t>
            </a:r>
            <a:r>
              <a:rPr lang="ja-JP" altLang="en-US" dirty="0" smtClean="0"/>
              <a:t>ものが</a:t>
            </a:r>
            <a:r>
              <a:rPr lang="ja-JP" altLang="en-US" dirty="0"/>
              <a:t>あります。</a:t>
            </a:r>
          </a:p>
          <a:p>
            <a:endParaRPr lang="en-US" altLang="ja-JP" dirty="0" smtClean="0"/>
          </a:p>
          <a:p>
            <a:r>
              <a:rPr lang="en-US" altLang="ja-JP" dirty="0" err="1" smtClean="0"/>
              <a:t>TENTO</a:t>
            </a:r>
            <a:r>
              <a:rPr lang="ja-JP" altLang="en-US" dirty="0" smtClean="0"/>
              <a:t>や</a:t>
            </a:r>
            <a:r>
              <a:rPr lang="en-US" altLang="ja-JP" dirty="0" smtClean="0"/>
              <a:t>Life is Tech</a:t>
            </a:r>
            <a:r>
              <a:rPr lang="ja-JP" altLang="en-US" dirty="0" smtClean="0"/>
              <a:t>については、月謝や参加費をもらう形で活動を行っており、ビジネスとしてやろうとしているのがおもしろいところですね。</a:t>
            </a:r>
            <a:endParaRPr lang="ja-JP" altLang="en-US" dirty="0"/>
          </a:p>
          <a:p>
            <a:endParaRPr lang="en-US" altLang="ja-JP" dirty="0" smtClean="0"/>
          </a:p>
          <a:p>
            <a:r>
              <a:rPr lang="ja-JP" altLang="en-US" dirty="0" smtClean="0"/>
              <a:t>ここで取り上げたもの以外にも、いろいろなプログラミング教育のワークショップが開催されており、海外だけでなく日本でも子ども向けのプログラミング教育が盛り上がって来ています。</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 </a:t>
            </a:r>
            <a:r>
              <a:rPr lang="en-US" altLang="ja-JP" dirty="0" err="1"/>
              <a:t>CRuby</a:t>
            </a:r>
            <a:r>
              <a:rPr lang="en-US" altLang="ja-JP" dirty="0"/>
              <a:t> </a:t>
            </a:r>
            <a:r>
              <a:rPr lang="en-US" altLang="ja-JP" dirty="0" err="1"/>
              <a:t>commiter</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実はスモウルビーの命令ブロックに関する処理は、</a:t>
            </a:r>
            <a:r>
              <a:rPr kumimoji="1" lang="en-US" altLang="ja-JP" dirty="0" smtClean="0"/>
              <a:t>Google</a:t>
            </a:r>
            <a:r>
              <a:rPr kumimoji="1" lang="ja-JP" altLang="en-US" dirty="0" smtClean="0"/>
              <a:t>製の</a:t>
            </a:r>
            <a:r>
              <a:rPr kumimoji="1" lang="en-US" altLang="ja-JP" dirty="0" err="1" smtClean="0"/>
              <a:t>Blockly</a:t>
            </a:r>
            <a:r>
              <a:rPr kumimoji="1" lang="ja-JP" altLang="en-US" dirty="0" smtClean="0"/>
              <a:t>という</a:t>
            </a:r>
            <a:r>
              <a:rPr kumimoji="1" lang="en-US" altLang="ja-JP" dirty="0" smtClean="0"/>
              <a:t>JavaScript</a:t>
            </a:r>
            <a:r>
              <a:rPr kumimoji="1" lang="ja-JP" altLang="en-US" dirty="0" smtClean="0"/>
              <a:t>のライブラリを使って実現しています。</a:t>
            </a:r>
            <a:endParaRPr kumimoji="1" lang="en-US" altLang="ja-JP" dirty="0" smtClean="0"/>
          </a:p>
          <a:p>
            <a:endParaRPr kumimoji="1" lang="en-US" altLang="ja-JP" dirty="0" smtClean="0"/>
          </a:p>
          <a:p>
            <a:r>
              <a:rPr kumimoji="1" lang="en-US" altLang="ja-JP" dirty="0" err="1" smtClean="0"/>
              <a:t>Blockly</a:t>
            </a:r>
            <a:r>
              <a:rPr kumimoji="1" lang="ja-JP" altLang="en-US" dirty="0" smtClean="0"/>
              <a:t>は</a:t>
            </a:r>
            <a:r>
              <a:rPr kumimoji="1" lang="en-US" altLang="ja-JP" dirty="0" smtClean="0"/>
              <a:t>Google Closure library</a:t>
            </a:r>
            <a:r>
              <a:rPr kumimoji="1" lang="ja-JP" altLang="en-US" dirty="0" smtClean="0"/>
              <a:t>を使って開発されており、依存関係も少なく、コードサイズも小さく、インストールも簡単で、ウェブブラウザで動作する </a:t>
            </a:r>
            <a:r>
              <a:rPr kumimoji="1" lang="en-US" altLang="ja-JP" dirty="0" smtClean="0"/>
              <a:t>visual programming editor </a:t>
            </a:r>
            <a:r>
              <a:rPr kumimoji="1" lang="ja-JP" altLang="en-US" dirty="0" smtClean="0"/>
              <a:t>を開発するにはとても使いやすいものになっています。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それでは、実際にどのようにして命令ブロックを定義するのか見てみましょう。</a:t>
            </a:r>
          </a:p>
          <a:p>
            <a:endParaRPr kumimoji="1" lang="ja-JP" altLang="en-US" dirty="0" smtClean="0"/>
          </a:p>
          <a:p>
            <a:r>
              <a:rPr kumimoji="1" lang="ja-JP" altLang="en-US" dirty="0" smtClean="0"/>
              <a:t>これは先ほどのデモでお見せしたキャラクターを「</a:t>
            </a:r>
            <a:r>
              <a:rPr kumimoji="1" lang="en-US" altLang="ja-JP" dirty="0" smtClean="0"/>
              <a:t>10</a:t>
            </a:r>
            <a:r>
              <a:rPr kumimoji="1" lang="ja-JP" altLang="en-US" dirty="0" smtClean="0"/>
              <a:t>歩動かす」という命令ブロックの定義です。</a:t>
            </a:r>
          </a:p>
          <a:p>
            <a:endParaRPr kumimoji="1" lang="ja-JP" altLang="en-US" dirty="0" smtClean="0"/>
          </a:p>
          <a:p>
            <a:r>
              <a:rPr kumimoji="1" lang="ja-JP" altLang="en-US" dirty="0" smtClean="0"/>
              <a:t>まずは命令ブロックに</a:t>
            </a:r>
            <a:r>
              <a:rPr kumimoji="1" lang="en-US" altLang="ja-JP" dirty="0" smtClean="0"/>
              <a:t>'</a:t>
            </a:r>
            <a:r>
              <a:rPr kumimoji="1" lang="en-US" altLang="ja-JP" dirty="0" err="1" smtClean="0"/>
              <a:t>motion_move</a:t>
            </a:r>
            <a:r>
              <a:rPr kumimoji="1" lang="en-US" altLang="ja-JP" dirty="0" smtClean="0"/>
              <a:t>'</a:t>
            </a:r>
            <a:r>
              <a:rPr kumimoji="1" lang="ja-JP" altLang="en-US" dirty="0" smtClean="0"/>
              <a:t>という名前をつけて、それを表現するオブジェクトを代入します。</a:t>
            </a:r>
          </a:p>
          <a:p>
            <a:r>
              <a:rPr kumimoji="1" lang="ja-JP" altLang="en-US" dirty="0" smtClean="0"/>
              <a:t>そのオブジェクトの</a:t>
            </a:r>
            <a:r>
              <a:rPr kumimoji="1" lang="en-US" altLang="ja-JP" dirty="0" err="1" smtClean="0"/>
              <a:t>init</a:t>
            </a:r>
            <a:r>
              <a:rPr kumimoji="1" lang="ja-JP" altLang="en-US" dirty="0" smtClean="0"/>
              <a:t>プロパティに命令ブロックの初期化処理を記述します。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a:t>
            </a:r>
            <a:r>
              <a:rPr kumimoji="1" lang="en-US" altLang="ja-JP" dirty="0" err="1" smtClean="0"/>
              <a:t>setColour</a:t>
            </a:r>
            <a:r>
              <a:rPr kumimoji="1" lang="en-US" altLang="ja-JP" dirty="0" smtClean="0"/>
              <a:t>)</a:t>
            </a:r>
            <a:r>
              <a:rPr kumimoji="1" lang="ja-JP" altLang="en-US" dirty="0" smtClean="0"/>
              <a:t>青色</a:t>
            </a:r>
          </a:p>
          <a:p>
            <a:r>
              <a:rPr kumimoji="1" lang="ja-JP" altLang="en-US" dirty="0" smtClean="0"/>
              <a:t> * </a:t>
            </a:r>
            <a:r>
              <a:rPr kumimoji="1" lang="en-US" altLang="ja-JP" dirty="0" smtClean="0"/>
              <a:t>(</a:t>
            </a:r>
            <a:r>
              <a:rPr kumimoji="1" lang="en-US" altLang="ja-JP" dirty="0" err="1" smtClean="0"/>
              <a:t>interpolateMsg</a:t>
            </a:r>
            <a:r>
              <a:rPr kumimoji="1" lang="en-US" altLang="ja-JP" dirty="0" smtClean="0"/>
              <a:t>)STEP</a:t>
            </a:r>
            <a:r>
              <a:rPr kumimoji="1" lang="ja-JP" altLang="en-US" dirty="0" smtClean="0"/>
              <a:t>という名前で数値を表現した命令ブロックを設定できること、そのラベルが「～歩動かす」であること</a:t>
            </a:r>
          </a:p>
          <a:p>
            <a:r>
              <a:rPr kumimoji="1" lang="ja-JP" altLang="en-US" dirty="0" smtClean="0"/>
              <a:t> * </a:t>
            </a:r>
            <a:r>
              <a:rPr kumimoji="1" lang="en-US" altLang="ja-JP" dirty="0" smtClean="0"/>
              <a:t>(</a:t>
            </a:r>
            <a:r>
              <a:rPr kumimoji="1" lang="en-US" altLang="ja-JP" dirty="0" err="1" smtClean="0"/>
              <a:t>setInputsInline</a:t>
            </a:r>
            <a:r>
              <a:rPr kumimoji="1" lang="en-US" altLang="ja-JP" dirty="0" smtClean="0"/>
              <a:t>)</a:t>
            </a:r>
            <a:r>
              <a:rPr kumimoji="1" lang="ja-JP" altLang="en-US" dirty="0" smtClean="0"/>
              <a:t>それらを横一列に表示すること</a:t>
            </a:r>
          </a:p>
          <a:p>
            <a:r>
              <a:rPr kumimoji="1" lang="ja-JP" altLang="en-US" dirty="0" smtClean="0"/>
              <a:t> * </a:t>
            </a:r>
            <a:r>
              <a:rPr kumimoji="1" lang="en-US" altLang="ja-JP" dirty="0" smtClean="0"/>
              <a:t>(</a:t>
            </a:r>
            <a:r>
              <a:rPr kumimoji="1" lang="en-US" altLang="ja-JP" dirty="0" err="1" smtClean="0"/>
              <a:t>setPreviousStatement</a:t>
            </a:r>
            <a:r>
              <a:rPr kumimoji="1" lang="en-US" altLang="ja-JP" dirty="0" smtClean="0"/>
              <a:t>)</a:t>
            </a:r>
            <a:r>
              <a:rPr kumimoji="1" lang="ja-JP" altLang="en-US" dirty="0" smtClean="0"/>
              <a:t>この命令ブロックの前に、命令ブロックをくっつけられること</a:t>
            </a:r>
          </a:p>
          <a:p>
            <a:r>
              <a:rPr kumimoji="1" lang="ja-JP" altLang="en-US" dirty="0" smtClean="0"/>
              <a:t> * </a:t>
            </a:r>
            <a:r>
              <a:rPr kumimoji="1" lang="en-US" altLang="ja-JP" dirty="0" smtClean="0"/>
              <a:t>(</a:t>
            </a:r>
            <a:r>
              <a:rPr kumimoji="1" lang="en-US" altLang="ja-JP" dirty="0" err="1" smtClean="0"/>
              <a:t>setNextStatement</a:t>
            </a:r>
            <a:r>
              <a:rPr kumimoji="1" lang="en-US" altLang="ja-JP" dirty="0" smtClean="0"/>
              <a:t>)</a:t>
            </a:r>
            <a:r>
              <a:rPr kumimoji="1" lang="ja-JP" altLang="en-US" dirty="0" smtClean="0"/>
              <a:t>この命令ブロックのあとに、命令ブロックをくっつけられること</a:t>
            </a:r>
          </a:p>
          <a:p>
            <a:endParaRPr kumimoji="1" lang="ja-JP" altLang="en-US" dirty="0" smtClean="0"/>
          </a:p>
          <a:p>
            <a:r>
              <a:rPr kumimoji="1" lang="ja-JP" altLang="en-US" dirty="0" smtClean="0"/>
              <a:t>を指定しています。</a:t>
            </a:r>
          </a:p>
          <a:p>
            <a:endParaRPr kumimoji="1" lang="ja-JP" altLang="en-US" dirty="0" smtClean="0"/>
          </a:p>
          <a:p>
            <a:r>
              <a:rPr kumimoji="1" lang="ja-JP" altLang="en-US" dirty="0" smtClean="0"/>
              <a:t>これだけで、命令ブロックを定義できます。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命令ブロックから</a:t>
            </a:r>
            <a:r>
              <a:rPr kumimoji="1" lang="en-US" altLang="ja-JP" dirty="0" smtClean="0"/>
              <a:t>Ruby</a:t>
            </a:r>
            <a:r>
              <a:rPr kumimoji="1" lang="ja-JP" altLang="en-US" dirty="0" smtClean="0"/>
              <a:t>のコードを生成するには、先ほど定義した命令ブロックのインスタンスを引数にとり、</a:t>
            </a:r>
            <a:r>
              <a:rPr kumimoji="1" lang="en-US" altLang="ja-JP" dirty="0" smtClean="0"/>
              <a:t>Ruby</a:t>
            </a:r>
            <a:r>
              <a:rPr kumimoji="1" lang="ja-JP" altLang="en-US" dirty="0" smtClean="0"/>
              <a:t>のコードを表現した文字列を返すメソッドを定義します。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STEP</a:t>
            </a:r>
            <a:r>
              <a:rPr kumimoji="1" lang="ja-JP" altLang="en-US" dirty="0" smtClean="0"/>
              <a:t>に指定した命令ブロックの値を取り出して、</a:t>
            </a:r>
          </a:p>
          <a:p>
            <a:r>
              <a:rPr kumimoji="1" lang="ja-JP" altLang="en-US" dirty="0" smtClean="0"/>
              <a:t> * </a:t>
            </a:r>
            <a:r>
              <a:rPr kumimoji="1" lang="en-US" altLang="ja-JP" dirty="0" smtClean="0"/>
              <a:t>move( </a:t>
            </a:r>
            <a:r>
              <a:rPr kumimoji="1" lang="ja-JP" altLang="en-US" dirty="0" smtClean="0"/>
              <a:t>その値 </a:t>
            </a:r>
            <a:r>
              <a:rPr kumimoji="1" lang="en-US" altLang="ja-JP" dirty="0" smtClean="0"/>
              <a:t>) </a:t>
            </a:r>
            <a:r>
              <a:rPr kumimoji="1" lang="ja-JP" altLang="en-US" dirty="0" smtClean="0"/>
              <a:t>という文字列を作って、それを返しています。</a:t>
            </a:r>
          </a:p>
          <a:p>
            <a:endParaRPr kumimoji="1" lang="ja-JP" altLang="en-US" dirty="0" smtClean="0"/>
          </a:p>
          <a:p>
            <a:r>
              <a:rPr kumimoji="1" lang="ja-JP" altLang="en-US" dirty="0" smtClean="0"/>
              <a:t>インデントの調整や演算子の優先順位によって括弧でくくったりするのは、</a:t>
            </a:r>
            <a:r>
              <a:rPr kumimoji="1" lang="en-US" altLang="ja-JP" dirty="0" err="1" smtClean="0"/>
              <a:t>Blockly</a:t>
            </a:r>
            <a:r>
              <a:rPr kumimoji="1" lang="ja-JP" altLang="en-US" dirty="0" smtClean="0"/>
              <a:t>のフレームワークがやってくれます。</a:t>
            </a:r>
            <a:endParaRPr kumimoji="1" lang="en-US" altLang="ja-JP" dirty="0" smtClean="0"/>
          </a:p>
          <a:p>
            <a:endParaRPr kumimoji="1" lang="en-US" altLang="ja-JP" dirty="0" smtClean="0"/>
          </a:p>
          <a:p>
            <a:r>
              <a:rPr kumimoji="1" lang="ja-JP" altLang="en-US" dirty="0" smtClean="0"/>
              <a:t>このようにスモウルビーでは、</a:t>
            </a:r>
            <a:r>
              <a:rPr kumimoji="1" lang="en-US" altLang="ja-JP" dirty="0" err="1" smtClean="0"/>
              <a:t>Blockly</a:t>
            </a:r>
            <a:r>
              <a:rPr kumimoji="1" lang="ja-JP" altLang="en-US" dirty="0" smtClean="0"/>
              <a:t>のフレームワークを使って、命令ブロックの定義、命令ブロックから</a:t>
            </a:r>
            <a:r>
              <a:rPr kumimoji="1" lang="en-US" altLang="ja-JP" dirty="0" smtClean="0"/>
              <a:t>Ruby</a:t>
            </a:r>
            <a:r>
              <a:rPr kumimoji="1" lang="ja-JP" altLang="en-US" dirty="0" smtClean="0"/>
              <a:t>のコード生成を実現しています。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これで命令ブロックを使って</a:t>
            </a:r>
            <a:r>
              <a:rPr kumimoji="1" lang="en-US" altLang="ja-JP" dirty="0" smtClean="0"/>
              <a:t>Ruby</a:t>
            </a:r>
            <a:r>
              <a:rPr kumimoji="1" lang="ja-JP" altLang="en-US" dirty="0" smtClean="0"/>
              <a:t>のプログラミングができるようになりました。</a:t>
            </a:r>
          </a:p>
          <a:p>
            <a:endParaRPr kumimoji="1" lang="ja-JP" altLang="en-US" dirty="0" smtClean="0"/>
          </a:p>
          <a:p>
            <a:r>
              <a:rPr kumimoji="1" lang="ja-JP" altLang="en-US" dirty="0" smtClean="0"/>
              <a:t>そして、実際に子供たちに使ってもらったところ、面白いことがわかりました。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961362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Nobuyuki Honda, a chief education officer of the Ruby Programming Shounendan.</a:t>
            </a:r>
          </a:p>
          <a:p>
            <a:endParaRPr lang="en-US" altLang="ja-JP" dirty="0"/>
          </a:p>
          <a:p>
            <a:r>
              <a:rPr lang="en-US" altLang="ja-JP" dirty="0"/>
              <a:t>It was a short time, speech *in English* This is the end </a:t>
            </a:r>
            <a:r>
              <a:rPr lang="en-US" altLang="ja-JP" dirty="0" smtClean="0"/>
              <a:t>:-)</a:t>
            </a:r>
          </a:p>
          <a:p>
            <a:endParaRPr kumimoji="1" lang="en-US" altLang="ja-JP" dirty="0"/>
          </a:p>
          <a:p>
            <a:r>
              <a:rPr lang="ja-JP" altLang="en-US" dirty="0"/>
              <a:t>これからは日本語で</a:t>
            </a:r>
            <a:r>
              <a:rPr lang="ja-JP" altLang="en-US" dirty="0" smtClean="0"/>
              <a:t>話します</a:t>
            </a:r>
            <a:r>
              <a:rPr lang="ja-JP" altLang="en-US" dirty="0"/>
              <a:t>（笑）</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a:p>
            <a:endParaRPr kumimoji="1" lang="ja-JP" altLang="en-US" dirty="0" smtClean="0"/>
          </a:p>
          <a:p>
            <a:r>
              <a:rPr kumimoji="1" lang="ja-JP" altLang="en-US" dirty="0" smtClean="0"/>
              <a:t>しかしながら、</a:t>
            </a:r>
            <a:r>
              <a:rPr kumimoji="1" lang="en-US" altLang="ja-JP" dirty="0" err="1" smtClean="0"/>
              <a:t>Blockly</a:t>
            </a:r>
            <a:r>
              <a:rPr kumimoji="1" lang="ja-JP" altLang="en-US" dirty="0" smtClean="0"/>
              <a:t>はソースコードから命令ブロックに変換するためのフレームワークは提供していませんので、独自に実装する必要がありました。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a:t>
            </a:r>
            <a:r>
              <a:rPr kumimoji="1" lang="en-US" altLang="ja-JP" dirty="0" smtClean="0"/>
              <a:t>Ruby</a:t>
            </a:r>
            <a:r>
              <a:rPr kumimoji="1" lang="ja-JP" altLang="en-US" dirty="0" err="1" smtClean="0"/>
              <a:t>で</a:t>
            </a:r>
            <a:r>
              <a:rPr kumimoji="1" lang="ja-JP" altLang="en-US" dirty="0" smtClean="0"/>
              <a:t>できるよ！ってことで、スモウルビーでは、</a:t>
            </a:r>
          </a:p>
          <a:p>
            <a:endParaRPr kumimoji="1" lang="ja-JP" altLang="en-US" dirty="0" smtClean="0"/>
          </a:p>
          <a:p>
            <a:r>
              <a:rPr kumimoji="1" lang="ja-JP" altLang="en-US" dirty="0" smtClean="0"/>
              <a:t> * </a:t>
            </a:r>
            <a:r>
              <a:rPr kumimoji="1" lang="en-US" altLang="ja-JP" dirty="0" smtClean="0"/>
              <a:t>Ruby</a:t>
            </a:r>
            <a:r>
              <a:rPr kumimoji="1" lang="ja-JP" altLang="en-US" dirty="0" smtClean="0"/>
              <a:t>のソースコードをいったん</a:t>
            </a:r>
            <a:r>
              <a:rPr kumimoji="1" lang="en-US" altLang="ja-JP" dirty="0" smtClean="0"/>
              <a:t>Rails</a:t>
            </a:r>
            <a:r>
              <a:rPr kumimoji="1" lang="ja-JP" altLang="en-US" dirty="0" smtClean="0"/>
              <a:t>に送って</a:t>
            </a:r>
          </a:p>
          <a:p>
            <a:r>
              <a:rPr kumimoji="1" lang="ja-JP" altLang="en-US" dirty="0" smtClean="0"/>
              <a:t> * それを解析して</a:t>
            </a:r>
          </a:p>
          <a:p>
            <a:r>
              <a:rPr kumimoji="1" lang="ja-JP" altLang="en-US" dirty="0" smtClean="0"/>
              <a:t> * 命令ブロックを表現した</a:t>
            </a:r>
            <a:r>
              <a:rPr kumimoji="1" lang="en-US" altLang="ja-JP" dirty="0" smtClean="0"/>
              <a:t>XML</a:t>
            </a:r>
            <a:r>
              <a:rPr kumimoji="1" lang="ja-JP" altLang="en-US" dirty="0" smtClean="0"/>
              <a:t>に変換して</a:t>
            </a:r>
          </a:p>
          <a:p>
            <a:r>
              <a:rPr kumimoji="1" lang="ja-JP" altLang="en-US" dirty="0" smtClean="0"/>
              <a:t> * ブラウザに返す。</a:t>
            </a:r>
          </a:p>
          <a:p>
            <a:r>
              <a:rPr kumimoji="1" lang="ja-JP" altLang="en-US" dirty="0" smtClean="0"/>
              <a:t> * それを読み込んで命令ブロックとして表示する、</a:t>
            </a:r>
          </a:p>
          <a:p>
            <a:endParaRPr kumimoji="1" lang="ja-JP" altLang="en-US" dirty="0" smtClean="0"/>
          </a:p>
          <a:p>
            <a:r>
              <a:rPr kumimoji="1" lang="ja-JP" altLang="en-US" dirty="0" smtClean="0"/>
              <a:t>というようにして、</a:t>
            </a:r>
            <a:r>
              <a:rPr kumimoji="1" lang="en-US" altLang="ja-JP" dirty="0" smtClean="0"/>
              <a:t>Ruby</a:t>
            </a:r>
            <a:r>
              <a:rPr kumimoji="1" lang="ja-JP" altLang="en-US" dirty="0" smtClean="0"/>
              <a:t>のソースコードから命令ブロックへの変換を実現しています。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これが、「～歩動かす」命令ブロックに関するものです。</a:t>
            </a:r>
          </a:p>
          <a:p>
            <a:endParaRPr kumimoji="1" lang="ja-JP" altLang="en-US" dirty="0" smtClean="0"/>
          </a:p>
          <a:p>
            <a:r>
              <a:rPr kumimoji="1" lang="en-US" altLang="ja-JP" dirty="0" err="1" smtClean="0"/>
              <a:t>blocknize</a:t>
            </a:r>
            <a:r>
              <a:rPr kumimoji="1" lang="ja-JP" altLang="en-US" dirty="0" smtClean="0"/>
              <a:t>クラスメソッドの第</a:t>
            </a:r>
            <a:r>
              <a:rPr kumimoji="1" lang="en-US" altLang="ja-JP" dirty="0" smtClean="0"/>
              <a:t>1</a:t>
            </a:r>
            <a:r>
              <a:rPr kumimoji="1" lang="ja-JP" altLang="en-US" dirty="0" smtClean="0"/>
              <a:t>引数に</a:t>
            </a:r>
            <a:r>
              <a:rPr kumimoji="1" lang="en-US" altLang="ja-JP" dirty="0" smtClean="0"/>
              <a:t>move(</a:t>
            </a:r>
            <a:r>
              <a:rPr kumimoji="1" lang="ja-JP" altLang="en-US" dirty="0" smtClean="0"/>
              <a:t>値</a:t>
            </a:r>
            <a:r>
              <a:rPr kumimoji="1" lang="en-US" altLang="ja-JP" dirty="0" smtClean="0"/>
              <a:t>)</a:t>
            </a:r>
            <a:r>
              <a:rPr kumimoji="1" lang="ja-JP" altLang="en-US" dirty="0" smtClean="0"/>
              <a:t>を示す正規表現を指定しています。これを使ってプログラムを解析しています。開発当初は、</a:t>
            </a:r>
            <a:r>
              <a:rPr kumimoji="1" lang="en-US" altLang="ja-JP" dirty="0" smtClean="0"/>
              <a:t>Ripper</a:t>
            </a:r>
            <a:r>
              <a:rPr kumimoji="1" lang="ja-JP" altLang="en-US" dirty="0" smtClean="0"/>
              <a:t>や</a:t>
            </a:r>
            <a:r>
              <a:rPr kumimoji="1" lang="en-US" altLang="ja-JP" dirty="0" err="1" smtClean="0"/>
              <a:t>RubyParser</a:t>
            </a:r>
            <a:r>
              <a:rPr kumimoji="1" lang="ja-JP" altLang="en-US" dirty="0" smtClean="0"/>
              <a:t>を使えばできるね♪と考えていたのですが、プログラムが不完全でシンタックスエラーを含む状態だったりすることがあり、実装に時間がかかることがわかりました。そこで、現在は、正規表現で解析しています。</a:t>
            </a:r>
          </a:p>
          <a:p>
            <a:endParaRPr kumimoji="1" lang="ja-JP" altLang="en-US" dirty="0" smtClean="0"/>
          </a:p>
          <a:p>
            <a:r>
              <a:rPr kumimoji="1" lang="ja-JP" altLang="en-US" dirty="0" smtClean="0"/>
              <a:t>また、</a:t>
            </a:r>
            <a:r>
              <a:rPr kumimoji="1" lang="en-US" altLang="ja-JP" dirty="0" err="1" smtClean="0"/>
              <a:t>process_match_data</a:t>
            </a:r>
            <a:r>
              <a:rPr kumimoji="1" lang="ja-JP" altLang="en-US" dirty="0" smtClean="0"/>
              <a:t>クラスメソッドで、</a:t>
            </a:r>
            <a:r>
              <a:rPr kumimoji="1" lang="en-US" altLang="ja-JP" dirty="0" smtClean="0"/>
              <a:t>move(10)</a:t>
            </a:r>
            <a:r>
              <a:rPr kumimoji="1" lang="ja-JP" altLang="en-US" dirty="0" smtClean="0"/>
              <a:t>から命令ブロックに変換し、</a:t>
            </a:r>
            <a:r>
              <a:rPr kumimoji="1" lang="en-US" altLang="ja-JP" dirty="0" smtClean="0"/>
              <a:t>context</a:t>
            </a:r>
            <a:r>
              <a:rPr kumimoji="1" lang="ja-JP" altLang="en-US" dirty="0" smtClean="0"/>
              <a:t>引数に解析結果を格納しています。</a:t>
            </a:r>
          </a:p>
          <a:p>
            <a:endParaRPr kumimoji="1" lang="ja-JP" altLang="en-US" dirty="0" smtClean="0"/>
          </a:p>
          <a:p>
            <a:r>
              <a:rPr kumimoji="1" lang="en-US" altLang="ja-JP" dirty="0" err="1" smtClean="0"/>
              <a:t>add_character_method_call_block</a:t>
            </a:r>
            <a:r>
              <a:rPr kumimoji="1" lang="ja-JP" altLang="en-US" dirty="0" smtClean="0"/>
              <a:t>クラスメソッドでは、</a:t>
            </a:r>
            <a:r>
              <a:rPr kumimoji="1" lang="en-US" altLang="ja-JP" dirty="0" smtClean="0"/>
              <a:t>move(10)</a:t>
            </a:r>
            <a:r>
              <a:rPr kumimoji="1" lang="ja-JP" altLang="en-US" dirty="0" smtClean="0"/>
              <a:t>が記述されたコンテキストによって、レシーバがどのキャラクターなのかを判断しています。</a:t>
            </a:r>
          </a:p>
          <a:p>
            <a:endParaRPr kumimoji="1" lang="ja-JP" altLang="en-US" dirty="0" smtClean="0"/>
          </a:p>
          <a:p>
            <a:r>
              <a:rPr kumimoji="1" lang="ja-JP" altLang="en-US" dirty="0" smtClean="0"/>
              <a:t>このように、各</a:t>
            </a:r>
            <a:r>
              <a:rPr kumimoji="1" lang="en-US" altLang="ja-JP" dirty="0" smtClean="0"/>
              <a:t>API</a:t>
            </a:r>
            <a:r>
              <a:rPr kumimoji="1" lang="ja-JP" altLang="en-US" dirty="0" smtClean="0"/>
              <a:t>に対応するクラスを</a:t>
            </a:r>
            <a:r>
              <a:rPr kumimoji="1" lang="en-US" altLang="ja-JP" dirty="0" smtClean="0"/>
              <a:t>1</a:t>
            </a:r>
            <a:r>
              <a:rPr kumimoji="1" lang="ja-JP" altLang="en-US" dirty="0" err="1" smtClean="0"/>
              <a:t>つずつ</a:t>
            </a:r>
            <a:r>
              <a:rPr kumimoji="1" lang="ja-JP" altLang="en-US" dirty="0" smtClean="0"/>
              <a:t>定義して、</a:t>
            </a:r>
            <a:r>
              <a:rPr kumimoji="1" lang="en-US" altLang="ja-JP" dirty="0" smtClean="0"/>
              <a:t>Ruby</a:t>
            </a:r>
            <a:r>
              <a:rPr kumimoji="1" lang="ja-JP" altLang="en-US" dirty="0" smtClean="0"/>
              <a:t>のソースコードから命令ブロックに変換できるようにしています。</a:t>
            </a:r>
          </a:p>
          <a:p>
            <a:endParaRPr kumimoji="1" lang="ja-JP" altLang="en-US" dirty="0" smtClean="0"/>
          </a:p>
          <a:p>
            <a:r>
              <a:rPr kumimoji="1" lang="ja-JP" altLang="en-US" dirty="0" smtClean="0"/>
              <a:t>割と大変ですね～。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それでもスモウルビーでは、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スモウルビーは私一人で開発しています。</a:t>
            </a:r>
          </a:p>
          <a:p>
            <a:r>
              <a:rPr kumimoji="1" lang="ja-JP" altLang="en-US" dirty="0" smtClean="0"/>
              <a:t>興味がある方は、ぜひ</a:t>
            </a:r>
            <a:r>
              <a:rPr kumimoji="1" lang="en-US" altLang="ja-JP" dirty="0" smtClean="0"/>
              <a:t>Pull Request</a:t>
            </a:r>
            <a:r>
              <a:rPr kumimoji="1" lang="ja-JP" altLang="en-US" dirty="0" smtClean="0"/>
              <a:t>をお願いします！</a:t>
            </a:r>
          </a:p>
          <a:p>
            <a:endParaRPr kumimoji="1" lang="en-US" altLang="ja-JP" dirty="0" smtClean="0"/>
          </a:p>
          <a:p>
            <a:r>
              <a:rPr kumimoji="1" lang="ja-JP" altLang="en-US" dirty="0" smtClean="0"/>
              <a:t>また、スモウルビーを使って子供向けのワークショップを開催してみたいという人もウェルカムです。</a:t>
            </a:r>
          </a:p>
          <a:p>
            <a:endParaRPr kumimoji="1" lang="ja-JP" altLang="en-US" dirty="0" smtClean="0"/>
          </a:p>
          <a:p>
            <a:r>
              <a:rPr kumimoji="1" lang="ja-JP" altLang="en-US" dirty="0" smtClean="0"/>
              <a:t>ワークショップの進め方、教科書を含む教材などの情報提供をしますので、気軽に声をかけてください。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私たちは二人とも株式会社ネットワーク応用通信研究所、通称</a:t>
            </a:r>
            <a:r>
              <a:rPr lang="en-US" altLang="ja-JP" dirty="0"/>
              <a:t>NaCl</a:t>
            </a:r>
            <a:r>
              <a:rPr lang="ja-JP" altLang="en-US" dirty="0"/>
              <a:t>の研究員です。このプレゼンテーションに関する交通費・宿泊費はすべて</a:t>
            </a:r>
            <a:r>
              <a:rPr lang="en-US" altLang="ja-JP" dirty="0"/>
              <a:t>NaCl</a:t>
            </a:r>
            <a:r>
              <a:rPr lang="ja-JP" altLang="en-US" dirty="0"/>
              <a:t>に負担してもらっています。</a:t>
            </a:r>
          </a:p>
          <a:p>
            <a:r>
              <a:rPr lang="en-US" altLang="ja-JP" dirty="0"/>
              <a:t>NaCl</a:t>
            </a:r>
            <a:r>
              <a:rPr lang="ja-JP" altLang="en-US" dirty="0"/>
              <a:t>はまつもとさんが在籍しているということで有名ですが、せっかくの機会なので</a:t>
            </a:r>
            <a:r>
              <a:rPr lang="ja-JP" altLang="en-US"/>
              <a:t>少し</a:t>
            </a:r>
            <a:r>
              <a:rPr lang="ja-JP" altLang="en-US" smtClean="0"/>
              <a:t>だけ会社の</a:t>
            </a:r>
            <a:r>
              <a:rPr lang="ja-JP" altLang="en-US" dirty="0"/>
              <a:t>紹介をします。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47079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a:t>の生業</a:t>
            </a:r>
            <a:r>
              <a:rPr lang="en-US" altLang="ja-JP" dirty="0"/>
              <a:t>(</a:t>
            </a:r>
            <a:r>
              <a:rPr lang="ja-JP" altLang="en-US" dirty="0"/>
              <a:t>なりわい</a:t>
            </a:r>
            <a:r>
              <a:rPr lang="en-US" altLang="ja-JP" dirty="0"/>
              <a:t>)</a:t>
            </a:r>
            <a:r>
              <a:rPr lang="ja-JP" altLang="en-US" dirty="0"/>
              <a:t>は</a:t>
            </a:r>
            <a:r>
              <a:rPr lang="en-US" altLang="ja-JP" dirty="0"/>
              <a:t>System </a:t>
            </a:r>
            <a:r>
              <a:rPr lang="en-US" altLang="ja-JP" dirty="0" err="1"/>
              <a:t>Integrater</a:t>
            </a:r>
            <a:r>
              <a:rPr lang="ja-JP" altLang="en-US" dirty="0"/>
              <a:t>です</a:t>
            </a:r>
            <a:r>
              <a:rPr lang="ja-JP" altLang="en-US" dirty="0" smtClean="0"/>
              <a:t>。</a:t>
            </a:r>
            <a:endParaRPr lang="en-US" altLang="ja-JP" dirty="0" smtClean="0"/>
          </a:p>
          <a:p>
            <a:r>
              <a:rPr lang="ja-JP" altLang="en-US" dirty="0" smtClean="0"/>
              <a:t>約</a:t>
            </a:r>
            <a:r>
              <a:rPr lang="en-US" altLang="ja-JP" dirty="0" smtClean="0"/>
              <a:t>60</a:t>
            </a:r>
            <a:r>
              <a:rPr lang="ja-JP" altLang="en-US" dirty="0" smtClean="0"/>
              <a:t>人の従業員がいます。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その</a:t>
            </a:r>
            <a:r>
              <a:rPr lang="ja-JP" altLang="en-US" dirty="0"/>
              <a:t>半分である</a:t>
            </a:r>
            <a:r>
              <a:rPr lang="en-US" altLang="ja-JP" dirty="0"/>
              <a:t>30</a:t>
            </a:r>
            <a:r>
              <a:rPr lang="ja-JP" altLang="en-US" dirty="0"/>
              <a:t>人くらいは</a:t>
            </a:r>
            <a:r>
              <a:rPr lang="en-US" altLang="ja-JP" dirty="0"/>
              <a:t>Ruby</a:t>
            </a:r>
            <a:r>
              <a:rPr lang="ja-JP" altLang="en-US" dirty="0"/>
              <a:t>を使ったシステム開発に携わっています。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err="1"/>
              <a:t>には</a:t>
            </a:r>
            <a:r>
              <a:rPr lang="ja-JP" altLang="en-US" dirty="0"/>
              <a:t>まつもとさんを含め、</a:t>
            </a:r>
            <a:r>
              <a:rPr lang="en-US" altLang="ja-JP" dirty="0"/>
              <a:t>6</a:t>
            </a:r>
            <a:r>
              <a:rPr lang="ja-JP" altLang="en-US" dirty="0"/>
              <a:t>人の</a:t>
            </a:r>
            <a:r>
              <a:rPr lang="en-US" altLang="ja-JP" dirty="0" err="1"/>
              <a:t>CRuby</a:t>
            </a:r>
            <a:r>
              <a:rPr lang="ja-JP" altLang="en-US" dirty="0"/>
              <a:t>コミッタが在籍しています。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島根県松江市という、のどかな地方都市でシステム開発をしていることを感じてもらえると思いますので、興味がある方は遊びに来てくださいね。</a:t>
            </a:r>
          </a:p>
          <a:p>
            <a:endParaRPr lang="ja-JP" altLang="en-US" dirty="0"/>
          </a:p>
          <a:p>
            <a:r>
              <a:rPr lang="ja-JP" altLang="en-US" dirty="0"/>
              <a:t>さて、それでは本題に戻りますね。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このプレゼンテーションでは、私たち</a:t>
            </a:r>
            <a:r>
              <a:rPr lang="en-US" altLang="ja-JP" dirty="0"/>
              <a:t>Ruby</a:t>
            </a:r>
            <a:r>
              <a:rPr lang="ja-JP" altLang="en-US" dirty="0"/>
              <a:t>プログラミング少年団の活動の紹介と、その中でキーとなるスモウルビーについて説明します。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01424"/>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a:p>
            <a:endParaRPr lang="en-US" altLang="ja-JP" sz="3200" dirty="0" smtClean="0"/>
          </a:p>
          <a:p>
            <a:pPr algn="r"/>
            <a:r>
              <a:rPr lang="en-US" altLang="ja-JP" sz="4800" b="1" dirty="0" smtClean="0">
                <a:solidFill>
                  <a:schemeClr val="tx1">
                    <a:lumMod val="50000"/>
                    <a:lumOff val="50000"/>
                  </a:schemeClr>
                </a:solidFill>
              </a:rPr>
              <a:t>Rub</a:t>
            </a:r>
            <a:r>
              <a:rPr lang="en-US" altLang="ja-JP" sz="4800" b="1" dirty="0">
                <a:solidFill>
                  <a:schemeClr val="tx1">
                    <a:lumMod val="50000"/>
                    <a:lumOff val="50000"/>
                  </a:schemeClr>
                </a:solidFill>
              </a:rPr>
              <a:t>y</a:t>
            </a:r>
            <a:r>
              <a:rPr lang="ja-JP" altLang="en-US" sz="4800" b="1" dirty="0" smtClean="0">
                <a:solidFill>
                  <a:schemeClr val="tx1">
                    <a:lumMod val="50000"/>
                    <a:lumOff val="50000"/>
                  </a:schemeClr>
                </a:solidFill>
              </a:rPr>
              <a:t>プログラミング少年</a:t>
            </a:r>
            <a:r>
              <a:rPr lang="ja-JP" altLang="en-US" sz="4800" b="1" dirty="0" smtClean="0">
                <a:solidFill>
                  <a:srgbClr val="FF6633"/>
                </a:solidFill>
              </a:rPr>
              <a:t>団</a:t>
            </a:r>
            <a:endParaRPr lang="en-US" altLang="ja-JP" sz="4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109091"/>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 for kids</a:t>
            </a:r>
          </a:p>
          <a:p>
            <a:r>
              <a:rPr lang="en-US" altLang="ja-JP" sz="5400" dirty="0" smtClean="0"/>
              <a:t>and parents</a:t>
            </a:r>
          </a:p>
          <a:p>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日</a:t>
            </a: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プログラミング体験 </a:t>
            </a:r>
            <a:r>
              <a:rPr lang="en-US" altLang="ja-JP" sz="2800" b="1" dirty="0" smtClean="0">
                <a:solidFill>
                  <a:schemeClr val="tx1">
                    <a:lumMod val="50000"/>
                    <a:lumOff val="50000"/>
                  </a:schemeClr>
                </a:solidFill>
              </a:rPr>
              <a:t>in </a:t>
            </a:r>
            <a:r>
              <a:rPr lang="ja-JP" altLang="en-US" sz="2800" b="1" dirty="0" smtClean="0">
                <a:solidFill>
                  <a:schemeClr val="tx1">
                    <a:lumMod val="50000"/>
                    <a:lumOff val="50000"/>
                  </a:schemeClr>
                </a:solidFill>
              </a:rPr>
              <a:t>松江</a:t>
            </a:r>
            <a:endParaRPr lang="en-US" altLang="ja-JP" sz="2800" b="1" dirty="0" smtClean="0">
              <a:solidFill>
                <a:schemeClr val="tx1">
                  <a:lumMod val="50000"/>
                  <a:lumOff val="50000"/>
                </a:schemeClr>
              </a:solidFill>
            </a:endParaRPr>
          </a:p>
          <a:p>
            <a:r>
              <a:rPr lang="ja-JP" altLang="en-US" sz="2800" b="1" dirty="0" smtClean="0">
                <a:solidFill>
                  <a:schemeClr val="tx1">
                    <a:lumMod val="50000"/>
                    <a:lumOff val="50000"/>
                  </a:schemeClr>
                </a:solidFill>
              </a:rPr>
              <a:t>毎月第３日曜日</a:t>
            </a:r>
            <a:endParaRPr lang="en-US" altLang="ja-JP" sz="2800" b="1" dirty="0" smtClean="0">
              <a:solidFill>
                <a:schemeClr val="tx1">
                  <a:lumMod val="50000"/>
                  <a:lumOff val="50000"/>
                </a:schemeClr>
              </a:solidFill>
            </a:endParaRPr>
          </a:p>
          <a:p>
            <a:pPr algn="r"/>
            <a:r>
              <a:rPr lang="en-US" altLang="ja-JP" sz="5400" dirty="0" smtClean="0"/>
              <a:t>Introduce Ruby,</a:t>
            </a:r>
          </a:p>
          <a:p>
            <a:pPr algn="r"/>
            <a:r>
              <a:rPr lang="en-US" altLang="ja-JP" sz="5400" dirty="0" smtClean="0"/>
              <a:t>Once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479884"/>
            <a:ext cx="6974287" cy="2000548"/>
          </a:xfrm>
          <a:prstGeom prst="rect">
            <a:avLst/>
          </a:prstGeom>
          <a:noFill/>
        </p:spPr>
        <p:txBody>
          <a:bodyPr wrap="square" rtlCol="0">
            <a:spAutoFit/>
          </a:bodyPr>
          <a:lstStyle/>
          <a:p>
            <a:pPr algn="r"/>
            <a:r>
              <a:rPr lang="en-US" altLang="ja-JP" sz="4800" dirty="0" smtClean="0"/>
              <a:t>The Boy Scouts for</a:t>
            </a:r>
          </a:p>
          <a:p>
            <a:pPr algn="r"/>
            <a:r>
              <a:rPr lang="en-US" altLang="ja-JP" sz="4800" dirty="0" smtClean="0"/>
              <a:t>Ruby programmin</a:t>
            </a:r>
            <a:r>
              <a:rPr lang="en-US" altLang="ja-JP" sz="48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dirty="0" smtClean="0"/>
              <a:t>≒</a:t>
            </a:r>
            <a:endParaRPr lang="en-US" altLang="ja-JP" sz="2800" b="1" dirty="0" smtClean="0"/>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4524315"/>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a:p>
            <a:endParaRPr lang="en-US" altLang="ja-JP" sz="6000" dirty="0" smtClean="0"/>
          </a:p>
          <a:p>
            <a:pPr algn="r"/>
            <a:r>
              <a:rPr lang="ja-JP" altLang="en-US" sz="4800" b="1" dirty="0" smtClean="0">
                <a:solidFill>
                  <a:schemeClr val="tx1">
                    <a:lumMod val="50000"/>
                    <a:lumOff val="50000"/>
                  </a:schemeClr>
                </a:solidFill>
              </a:rPr>
              <a:t>プログラミング教</a:t>
            </a:r>
            <a:r>
              <a:rPr lang="ja-JP" altLang="en-US" sz="6000" b="1" dirty="0" smtClean="0">
                <a:solidFill>
                  <a:srgbClr val="FF6633"/>
                </a:solidFill>
              </a:rPr>
              <a:t>育</a:t>
            </a:r>
            <a:endParaRPr lang="en-US" altLang="ja-JP" sz="36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3924000"/>
            <a:ext cx="7424738" cy="1877437"/>
            <a:chOff x="747712" y="3924000"/>
            <a:chExt cx="7424738" cy="1877437"/>
          </a:xfrm>
        </p:grpSpPr>
        <p:sp>
          <p:nvSpPr>
            <p:cNvPr id="11" name="テキスト ボックス 10"/>
            <p:cNvSpPr txBox="1"/>
            <p:nvPr/>
          </p:nvSpPr>
          <p:spPr>
            <a:xfrm>
              <a:off x="747712" y="3924000"/>
              <a:ext cx="7424738" cy="1877437"/>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a:p>
              <a:pPr algn="r"/>
              <a:r>
                <a:rPr lang="ja-JP" altLang="en-US" sz="2800" b="1" dirty="0" smtClean="0">
                  <a:solidFill>
                    <a:schemeClr val="tx1">
                      <a:lumMod val="50000"/>
                      <a:lumOff val="50000"/>
                    </a:schemeClr>
                  </a:solidFill>
                </a:rPr>
                <a:t>義務</a:t>
              </a:r>
              <a:r>
                <a:rPr lang="ja-JP" altLang="en-US" sz="2800" b="1" dirty="0">
                  <a:solidFill>
                    <a:schemeClr val="tx1">
                      <a:lumMod val="50000"/>
                      <a:lumOff val="50000"/>
                    </a:schemeClr>
                  </a:solidFill>
                </a:rPr>
                <a:t>教育</a:t>
              </a:r>
              <a:endParaRPr lang="en-US" altLang="ja-JP" sz="2000" b="1"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
        <p:nvSpPr>
          <p:cNvPr id="2" name="テキスト ボックス 1"/>
          <p:cNvSpPr txBox="1"/>
          <p:nvPr/>
        </p:nvSpPr>
        <p:spPr>
          <a:xfrm>
            <a:off x="747712" y="501891"/>
            <a:ext cx="7424738" cy="1692771"/>
          </a:xfrm>
          <a:prstGeom prst="rect">
            <a:avLst/>
          </a:prstGeom>
          <a:noFill/>
        </p:spPr>
        <p:txBody>
          <a:bodyPr wrap="square" rtlCol="0">
            <a:spAutoFit/>
          </a:bodyPr>
          <a:lstStyle/>
          <a:p>
            <a:r>
              <a:rPr lang="en-US" altLang="ja-JP" sz="7200" dirty="0" smtClean="0">
                <a:solidFill>
                  <a:srgbClr val="FF6633"/>
                </a:solidFill>
              </a:rPr>
              <a:t>O</a:t>
            </a:r>
            <a:r>
              <a:rPr lang="en-US" altLang="ja-JP" sz="6000" dirty="0" smtClean="0"/>
              <a:t>verseas countrie</a:t>
            </a:r>
            <a:r>
              <a:rPr lang="en-US" altLang="ja-JP" sz="6000" dirty="0" smtClean="0">
                <a:solidFill>
                  <a:srgbClr val="FF6633"/>
                </a:solidFill>
              </a:rPr>
              <a:t>s</a:t>
            </a:r>
            <a:r>
              <a:rPr lang="ja-JP" altLang="en-US" sz="3200" b="1" dirty="0" smtClean="0">
                <a:solidFill>
                  <a:schemeClr val="tx1">
                    <a:lumMod val="50000"/>
                    <a:lumOff val="50000"/>
                  </a:schemeClr>
                </a:solidFill>
              </a:rPr>
              <a:t>海外の状況</a:t>
            </a:r>
            <a:endParaRPr lang="en-US" altLang="ja-JP" sz="2000" b="1" dirty="0" smtClean="0">
              <a:solidFill>
                <a:schemeClr val="tx1">
                  <a:lumMod val="50000"/>
                  <a:lumOff val="50000"/>
                </a:schemeClr>
              </a:solidFill>
            </a:endParaRPr>
          </a:p>
        </p:txBody>
      </p:sp>
      <p:grpSp>
        <p:nvGrpSpPr>
          <p:cNvPr id="13" name="グループ化 12"/>
          <p:cNvGrpSpPr/>
          <p:nvPr/>
        </p:nvGrpSpPr>
        <p:grpSpPr>
          <a:xfrm>
            <a:off x="747713" y="2251877"/>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000" y="5599348"/>
            <a:ext cx="1314070" cy="836226"/>
          </a:xfrm>
          <a:prstGeom prst="rect">
            <a:avLst/>
          </a:prstGeom>
          <a:ln>
            <a:noFill/>
          </a:ln>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9795" y="5559906"/>
            <a:ext cx="1373411" cy="839307"/>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8595" y="5572794"/>
            <a:ext cx="1248405" cy="832270"/>
          </a:xfrm>
          <a:prstGeom prst="rect">
            <a:avLst/>
          </a:prstGeom>
        </p:spPr>
      </p:pic>
      <p:sp>
        <p:nvSpPr>
          <p:cNvPr id="17" name="テキスト ボックス 16"/>
          <p:cNvSpPr txBox="1"/>
          <p:nvPr/>
        </p:nvSpPr>
        <p:spPr>
          <a:xfrm>
            <a:off x="5625289" y="5777160"/>
            <a:ext cx="1530000" cy="646331"/>
          </a:xfrm>
          <a:prstGeom prst="rect">
            <a:avLst/>
          </a:prstGeom>
          <a:noFill/>
        </p:spPr>
        <p:txBody>
          <a:bodyPr wrap="square" rtlCol="0">
            <a:spAutoFit/>
          </a:bodyPr>
          <a:lstStyle/>
          <a:p>
            <a:r>
              <a:rPr lang="en-US" altLang="ja-JP" sz="3600" dirty="0" smtClean="0"/>
              <a:t>etc…</a:t>
            </a:r>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ja-JP" altLang="en-US" sz="2800" b="1" dirty="0" smtClean="0">
                <a:solidFill>
                  <a:schemeClr val="tx1">
                    <a:lumMod val="50000"/>
                    <a:lumOff val="50000"/>
                  </a:schemeClr>
                </a:solidFill>
              </a:rPr>
              <a:t>プログラミングが必須化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中学校 </a:t>
            </a:r>
            <a:r>
              <a:rPr lang="en-US" altLang="ja-JP" sz="2800" b="1" dirty="0" smtClean="0">
                <a:solidFill>
                  <a:schemeClr val="tx1">
                    <a:lumMod val="50000"/>
                    <a:lumOff val="50000"/>
                  </a:schemeClr>
                </a:solidFill>
              </a:rPr>
              <a:t>/ 2012</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cstate="print">
            <a:grayscl/>
            <a:extLst>
              <a:ext uri="{BEBA8EAE-BF5A-486C-A8C5-ECC9F3942E4B}">
                <a14:imgProps xmlns:a14="http://schemas.microsoft.com/office/drawing/2010/main">
                  <a14:imgLayer r:embed="rId4">
                    <a14:imgEffect>
                      <a14:brightnessContrast bright="6000"/>
                    </a14:imgEffect>
                  </a14:imgLayer>
                </a14:imgProps>
              </a:ext>
              <a:ext uri="{28A0092B-C50C-407E-A947-70E740481C1C}">
                <a14:useLocalDpi xmlns:a14="http://schemas.microsoft.com/office/drawing/2010/main" val="0"/>
              </a:ext>
            </a:extLst>
          </a:blip>
          <a:srcRect l="2264" r="48002" b="45826"/>
          <a:stretch/>
        </p:blipFill>
        <p:spPr>
          <a:xfrm rot="5400000">
            <a:off x="1031916" y="615085"/>
            <a:ext cx="6720167" cy="549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Person</a:t>
            </a:r>
          </a:p>
          <a:p>
            <a:pPr algn="r"/>
            <a:r>
              <a:rPr lang="ja-JP" altLang="en-US" sz="2800" b="1" dirty="0" smtClean="0">
                <a:solidFill>
                  <a:schemeClr val="tx1">
                    <a:lumMod val="50000"/>
                    <a:lumOff val="50000"/>
                  </a:schemeClr>
                </a:solidFill>
              </a:rPr>
              <a:t>生徒</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人に</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台のコンピュータ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flipH="1" flipV="1">
            <a:off x="679855" y="3375829"/>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24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3170099"/>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smtClean="0"/>
              <a:t>commiter</a:t>
            </a:r>
            <a:endParaRPr lang="en-US" altLang="ja-JP" sz="2400" b="1" dirty="0" smtClean="0"/>
          </a:p>
          <a:p>
            <a:endParaRPr lang="ja-JP" altLang="en-US" sz="2000" b="1" dirty="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00" y="2574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1938992"/>
          </a:xfrm>
          <a:prstGeom prst="rect">
            <a:avLst/>
          </a:prstGeom>
          <a:noFill/>
        </p:spPr>
        <p:txBody>
          <a:bodyPr wrap="square" rtlCol="0">
            <a:spAutoFit/>
          </a:bodyPr>
          <a:lstStyle/>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a:t>
            </a:r>
            <a:r>
              <a:rPr lang="en-US" altLang="ja-JP" sz="5400" dirty="0" smtClean="0"/>
              <a:t>ut Japanese kids…</a:t>
            </a:r>
            <a:endParaRPr lang="en-US" altLang="ja-JP" sz="6000" dirty="0"/>
          </a:p>
        </p:txBody>
      </p:sp>
      <p:sp>
        <p:nvSpPr>
          <p:cNvPr id="3" name="乗算記号 2"/>
          <p:cNvSpPr/>
          <p:nvPr/>
        </p:nvSpPr>
        <p:spPr>
          <a:xfrm>
            <a:off x="1107000" y="685914"/>
            <a:ext cx="5808826" cy="4995163"/>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723549"/>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a:p>
            <a:pPr algn="r"/>
            <a:r>
              <a:rPr lang="ja-JP" altLang="en-US" sz="4000" b="1" dirty="0">
                <a:solidFill>
                  <a:schemeClr val="tx1">
                    <a:lumMod val="50000"/>
                    <a:lumOff val="50000"/>
                  </a:schemeClr>
                </a:solidFill>
              </a:rPr>
              <a:t>スモウルビ</a:t>
            </a:r>
            <a:r>
              <a:rPr lang="ja-JP" altLang="en-US" sz="4000" b="1" dirty="0" smtClean="0">
                <a:solidFill>
                  <a:schemeClr val="tx1">
                    <a:lumMod val="50000"/>
                    <a:lumOff val="50000"/>
                  </a:schemeClr>
                </a:solidFill>
              </a:rPr>
              <a:t>ー</a:t>
            </a:r>
            <a:endParaRPr lang="en-US" altLang="ja-JP" sz="4400" b="1" dirty="0">
              <a:solidFill>
                <a:schemeClr val="tx1">
                  <a:lumMod val="50000"/>
                  <a:lumOff val="50000"/>
                </a:schemeClr>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657000" y="480328"/>
            <a:ext cx="7244103" cy="2285340"/>
            <a:chOff x="657000" y="480328"/>
            <a:chExt cx="7244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
        <p:nvSpPr>
          <p:cNvPr id="8" name="テキスト ボックス 7"/>
          <p:cNvSpPr txBox="1"/>
          <p:nvPr/>
        </p:nvSpPr>
        <p:spPr>
          <a:xfrm>
            <a:off x="567450" y="4390457"/>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6158408" y="4775226"/>
            <a:ext cx="2767812" cy="1056800"/>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this.interpolateMsg('%1歩動かす',</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1034287"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
        <p:nvSpPr>
          <p:cNvPr id="17" name="テキスト ボックス 16"/>
          <p:cNvSpPr txBox="1"/>
          <p:nvPr/>
        </p:nvSpPr>
        <p:spPr>
          <a:xfrm rot="20628415">
            <a:off x="6614448" y="5564779"/>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4" grpId="0" animBg="1"/>
      <p:bldP spid="1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27162" y="2124000"/>
            <a:ext cx="7436476" cy="923330"/>
          </a:xfrm>
          <a:prstGeom prst="rect">
            <a:avLst/>
          </a:prstGeom>
          <a:noFill/>
        </p:spPr>
        <p:txBody>
          <a:bodyPr wrap="square" rtlCol="0">
            <a:spAutoFit/>
          </a:bodyPr>
          <a:lstStyle/>
          <a:p>
            <a:r>
              <a:rPr lang="en-US" altLang="ja-JP" sz="5400" dirty="0" smtClean="0">
                <a:solidFill>
                  <a:srgbClr val="FF6633"/>
                </a:solidFill>
                <a:effectLst>
                  <a:outerShdw blurRad="50800" dist="101600" dir="5400000" algn="t" rotWithShape="0">
                    <a:prstClr val="black">
                      <a:alpha val="40000"/>
                    </a:prstClr>
                  </a:outerShdw>
                </a:effectLst>
              </a:rPr>
              <a:t>K</a:t>
            </a:r>
            <a:r>
              <a:rPr lang="en-US" altLang="ja-JP" sz="4400" dirty="0" smtClean="0">
                <a:effectLst>
                  <a:outerShdw blurRad="50800" dist="101600" dir="5400000" algn="t" rotWithShape="0">
                    <a:prstClr val="black">
                      <a:alpha val="40000"/>
                    </a:prstClr>
                  </a:outerShdw>
                </a:effectLst>
              </a:rPr>
              <a:t>ids want to</a:t>
            </a:r>
            <a:r>
              <a:rPr lang="en-US" altLang="ja-JP" sz="4000" dirty="0" smtClean="0">
                <a:effectLst>
                  <a:outerShdw blurRad="50800" dist="101600" dir="5400000" algn="t" rotWithShape="0">
                    <a:prstClr val="black">
                      <a:alpha val="40000"/>
                    </a:prstClr>
                  </a:outerShdw>
                </a:effectLst>
              </a:rPr>
              <a:t> </a:t>
            </a:r>
            <a:r>
              <a:rPr lang="en-US" altLang="ja-JP" sz="5400" dirty="0">
                <a:solidFill>
                  <a:srgbClr val="FF6633"/>
                </a:solidFill>
                <a:effectLst>
                  <a:outerShdw blurRad="50800" dist="101600" dir="5400000" algn="t" rotWithShape="0">
                    <a:prstClr val="black">
                      <a:alpha val="40000"/>
                    </a:prstClr>
                  </a:outerShdw>
                </a:effectLst>
              </a:rPr>
              <a:t>c</a:t>
            </a:r>
            <a:r>
              <a:rPr lang="en-US" altLang="ja-JP" sz="5400" dirty="0" smtClean="0">
                <a:solidFill>
                  <a:srgbClr val="FF6633"/>
                </a:solidFill>
                <a:effectLst>
                  <a:outerShdw blurRad="50800" dist="101600" dir="5400000" algn="t" rotWithShape="0">
                    <a:prstClr val="black">
                      <a:alpha val="40000"/>
                    </a:prstClr>
                  </a:outerShdw>
                </a:effectLst>
              </a:rPr>
              <a:t>hallenge!</a:t>
            </a:r>
            <a:endParaRPr lang="en-US" altLang="ja-JP" sz="3200"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997373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161979" y="2525294"/>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00" y="37985"/>
            <a:ext cx="6975000" cy="69750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234107" y="4395552"/>
            <a:ext cx="3562946" cy="584775"/>
          </a:xfrm>
          <a:prstGeom prst="rect">
            <a:avLst/>
          </a:prstGeom>
        </p:spPr>
        <p:txBody>
          <a:bodyPr wrap="square">
            <a:spAutoFit/>
          </a:bodyPr>
          <a:lstStyle/>
          <a:p>
            <a:r>
              <a:rPr lang="en-US" altLang="ja-JP" sz="3200" dirty="0" smtClean="0"/>
              <a:t>“</a:t>
            </a:r>
            <a:r>
              <a:rPr lang="en-US" altLang="ja-JP" sz="3200" dirty="0" err="1" smtClean="0"/>
              <a:t>Blockly’s</a:t>
            </a:r>
            <a:r>
              <a:rPr lang="en-US" altLang="ja-JP" sz="3200" dirty="0" smtClean="0"/>
              <a:t> XML”</a:t>
            </a:r>
            <a:endParaRPr lang="ja-JP" altLang="en-US" sz="32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1887" t="52599" r="57022" b="40941"/>
          <a:stretch/>
        </p:blipFill>
        <p:spPr>
          <a:xfrm rot="20674219">
            <a:off x="1645925" y="119669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56374">
            <a:off x="1732289" y="3858380"/>
            <a:ext cx="2593025" cy="990063"/>
          </a:xfrm>
          <a:prstGeom prst="rect">
            <a:avLst/>
          </a:prstGeom>
        </p:spPr>
      </p:pic>
      <p:sp>
        <p:nvSpPr>
          <p:cNvPr id="13" name="テキスト ボックス 12"/>
          <p:cNvSpPr txBox="1"/>
          <p:nvPr/>
        </p:nvSpPr>
        <p:spPr>
          <a:xfrm rot="20628415">
            <a:off x="2027828" y="466165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7211989" y="5532723"/>
            <a:ext cx="1626297" cy="620949"/>
          </a:xfrm>
          <a:prstGeom prst="rect">
            <a:avLst/>
          </a:prstGeom>
        </p:spPr>
      </p:pic>
      <p:sp>
        <p:nvSpPr>
          <p:cNvPr id="6" name="右矢印 5"/>
          <p:cNvSpPr/>
          <p:nvPr/>
        </p:nvSpPr>
        <p:spPr>
          <a:xfrm rot="5400000">
            <a:off x="7678635" y="4920828"/>
            <a:ext cx="547834"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7251778" y="431885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8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0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688193"/>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681070" y="1637993"/>
            <a:ext cx="3962065" cy="830997"/>
          </a:xfrm>
          <a:prstGeom prst="rect">
            <a:avLst/>
          </a:prstGeom>
          <a:noFill/>
        </p:spPr>
        <p:txBody>
          <a:bodyPr wrap="square" rtlCol="0">
            <a:spAutoFit/>
          </a:bodyPr>
          <a:lstStyle/>
          <a:p>
            <a:r>
              <a:rPr lang="en-US" altLang="ja-JP" sz="4800" dirty="0" smtClean="0"/>
              <a:t>P</a:t>
            </a:r>
            <a:r>
              <a:rPr lang="en-US" altLang="ja-JP" sz="4000" dirty="0" smtClean="0"/>
              <a:t>rogramming</a:t>
            </a:r>
            <a:endParaRPr lang="en-US" altLang="ja-JP" sz="4800" dirty="0" smtClean="0"/>
          </a:p>
        </p:txBody>
      </p:sp>
      <p:sp>
        <p:nvSpPr>
          <p:cNvPr id="6" name="テキスト ボックス 5"/>
          <p:cNvSpPr txBox="1"/>
          <p:nvPr/>
        </p:nvSpPr>
        <p:spPr>
          <a:xfrm>
            <a:off x="5473990" y="1610974"/>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502440" y="1549418"/>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77766"/>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a:solidFill>
                  <a:srgbClr val="FF6633"/>
                </a:solidFill>
              </a:rPr>
              <a:t>T</a:t>
            </a:r>
            <a:r>
              <a:rPr lang="en-US" altLang="ja-JP" sz="4000" dirty="0">
                <a:solidFill>
                  <a:prstClr val="black"/>
                </a:solidFill>
              </a:rPr>
              <a:t>he Ruby </a:t>
            </a:r>
            <a:r>
              <a:rPr lang="en-US" altLang="ja-JP" sz="4000" dirty="0" err="1">
                <a:solidFill>
                  <a:prstClr val="black"/>
                </a:solidFill>
              </a:rPr>
              <a:t>Proshou</a:t>
            </a:r>
            <a:endParaRPr lang="en-US" altLang="ja-JP" sz="4000" dirty="0">
              <a:solidFill>
                <a:prstClr val="black"/>
              </a:solidFill>
            </a:endParaRPr>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smtClean="0">
                <a:solidFill>
                  <a:srgbClr val="FF6633"/>
                </a:solidFill>
              </a:rPr>
              <a:t>S</a:t>
            </a:r>
            <a:r>
              <a:rPr lang="en-US" altLang="ja-JP" sz="4000" dirty="0" smtClean="0">
                <a:solidFill>
                  <a:prstClr val="black"/>
                </a:solidFill>
              </a:rPr>
              <a:t>malruby</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プログラミング少年</a:t>
            </a:r>
            <a:r>
              <a:rPr lang="ja-JP" altLang="en-US" sz="3200" b="1" dirty="0" smtClean="0">
                <a:solidFill>
                  <a:srgbClr val="FF6633"/>
                </a:solidFill>
              </a:rPr>
              <a:t>団</a:t>
            </a:r>
            <a:endParaRPr lang="en-US" altLang="ja-JP" sz="44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0" y="0"/>
            <a:ext cx="10297190" cy="6893337"/>
          </a:xfrm>
          <a:prstGeom prst="rect">
            <a:avLst/>
          </a:prstGeom>
        </p:spPr>
      </p:pic>
      <p:sp>
        <p:nvSpPr>
          <p:cNvPr id="2" name="テキスト ボックス 1"/>
          <p:cNvSpPr txBox="1"/>
          <p:nvPr/>
        </p:nvSpPr>
        <p:spPr>
          <a:xfrm>
            <a:off x="738901" y="459000"/>
            <a:ext cx="7505670" cy="4524315"/>
          </a:xfrm>
          <a:prstGeom prst="rect">
            <a:avLst/>
          </a:prstGeom>
          <a:noFill/>
        </p:spPr>
        <p:txBody>
          <a:bodyPr wrap="square" rtlCol="0">
            <a:spAutoFit/>
          </a:bodyPr>
          <a:lstStyle/>
          <a:p>
            <a:r>
              <a:rPr lang="en-US" altLang="ja-JP" sz="6000" dirty="0" smtClean="0">
                <a:solidFill>
                  <a:srgbClr val="FF6633"/>
                </a:solidFill>
              </a:rPr>
              <a:t>W</a:t>
            </a:r>
            <a:r>
              <a:rPr lang="en-US" altLang="ja-JP" sz="4800" dirty="0" smtClean="0"/>
              <a:t>elcome</a:t>
            </a:r>
          </a:p>
          <a:p>
            <a:endParaRPr lang="en-US" altLang="ja-JP" sz="4800" dirty="0" smtClean="0"/>
          </a:p>
          <a:p>
            <a:pPr algn="ctr"/>
            <a:r>
              <a:rPr lang="en-US" altLang="ja-JP" sz="6000" dirty="0" smtClean="0">
                <a:solidFill>
                  <a:srgbClr val="FF6633"/>
                </a:solidFill>
              </a:rPr>
              <a:t>D</a:t>
            </a:r>
            <a:r>
              <a:rPr lang="en-US" altLang="ja-JP" sz="6000" dirty="0" smtClean="0"/>
              <a:t>evelopers,</a:t>
            </a:r>
          </a:p>
          <a:p>
            <a:pPr algn="ctr"/>
            <a:r>
              <a:rPr lang="en-US" altLang="ja-JP" sz="6000" dirty="0" smtClean="0">
                <a:solidFill>
                  <a:srgbClr val="FF6633"/>
                </a:solidFill>
              </a:rPr>
              <a:t>W</a:t>
            </a:r>
            <a:r>
              <a:rPr lang="en-US" altLang="ja-JP" sz="6000" dirty="0" smtClean="0"/>
              <a:t>orkshop</a:t>
            </a:r>
          </a:p>
          <a:p>
            <a:pPr algn="ctr"/>
            <a:r>
              <a:rPr lang="en-US" altLang="ja-JP" sz="6000" dirty="0" smtClean="0">
                <a:solidFill>
                  <a:srgbClr val="FF6633"/>
                </a:solidFill>
              </a:rPr>
              <a:t>O</a:t>
            </a:r>
            <a:r>
              <a:rPr lang="en-US" altLang="ja-JP" sz="6000" dirty="0" smtClean="0"/>
              <a:t>wner</a:t>
            </a:r>
            <a:r>
              <a:rPr lang="en-US" altLang="ja-JP" sz="6000" dirty="0" smtClean="0">
                <a:solidFill>
                  <a:srgbClr val="FF6633"/>
                </a:solidFill>
              </a:rPr>
              <a:t>s</a:t>
            </a:r>
          </a:p>
        </p:txBody>
      </p:sp>
    </p:spTree>
    <p:extLst>
      <p:ext uri="{BB962C8B-B14F-4D97-AF65-F5344CB8AC3E}">
        <p14:creationId xmlns:p14="http://schemas.microsoft.com/office/powerpoint/2010/main" val="2026973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a:t>
            </a:r>
            <a:r>
              <a:rPr lang="en-US" altLang="ja-JP" sz="3600" dirty="0" err="1" smtClean="0"/>
              <a:t>:Ruby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6497" y="2919577"/>
            <a:ext cx="3365725" cy="22438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0825">
            <a:off x="2052406" y="1793909"/>
            <a:ext cx="2554043" cy="3405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a:off x="0" y="0"/>
            <a:ext cx="9144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42821" y="508752"/>
            <a:ext cx="7424737" cy="4755148"/>
          </a:xfrm>
          <a:prstGeom prst="rect">
            <a:avLst/>
          </a:prstGeom>
          <a:noFill/>
        </p:spPr>
        <p:txBody>
          <a:bodyPr wrap="square" rtlCol="0">
            <a:spAutoFit/>
          </a:bodyPr>
          <a:lstStyle/>
          <a:p>
            <a:pPr algn="ctr"/>
            <a:r>
              <a:rPr lang="en-US" altLang="ja-JP" sz="8000" dirty="0">
                <a:solidFill>
                  <a:schemeClr val="bg1"/>
                </a:solidFill>
                <a:effectLst>
                  <a:outerShdw blurRad="50800" dist="127000" dir="5400000" algn="t" rotWithShape="0">
                    <a:prstClr val="black">
                      <a:alpha val="40000"/>
                    </a:prstClr>
                  </a:outerShdw>
                </a:effectLst>
                <a:latin typeface="+mj-lt"/>
              </a:rPr>
              <a:t>Sponsored </a:t>
            </a:r>
            <a:r>
              <a:rPr lang="en-US" altLang="ja-JP" sz="8000" dirty="0" smtClean="0">
                <a:solidFill>
                  <a:schemeClr val="bg1"/>
                </a:solidFill>
                <a:effectLst>
                  <a:outerShdw blurRad="50800" dist="127000" dir="5400000" algn="t" rotWithShape="0">
                    <a:prstClr val="black">
                      <a:alpha val="40000"/>
                    </a:prstClr>
                  </a:outerShdw>
                </a:effectLst>
                <a:latin typeface="+mj-lt"/>
              </a:rPr>
              <a:t>by</a:t>
            </a:r>
          </a:p>
          <a:p>
            <a:pPr algn="ctr"/>
            <a:endParaRPr lang="en-US" altLang="ja-JP" sz="2400" dirty="0" smtClean="0">
              <a:solidFill>
                <a:schemeClr val="bg1"/>
              </a:solidFill>
              <a:effectLst>
                <a:outerShdw blurRad="50800" dist="127000" dir="5400000" algn="t" rotWithShape="0">
                  <a:prstClr val="black">
                    <a:alpha val="40000"/>
                  </a:prstClr>
                </a:outerShdw>
              </a:effectLst>
              <a:latin typeface="+mj-lt"/>
            </a:endParaRPr>
          </a:p>
          <a:p>
            <a:pPr algn="ctr"/>
            <a:r>
              <a:rPr lang="en-US" altLang="ja-JP" sz="19900" dirty="0" smtClean="0">
                <a:solidFill>
                  <a:schemeClr val="bg1"/>
                </a:solidFill>
                <a:effectLst>
                  <a:outerShdw blurRad="50800" dist="127000" dir="5400000" algn="t" rotWithShape="0">
                    <a:prstClr val="black">
                      <a:alpha val="40000"/>
                    </a:prstClr>
                  </a:outerShdw>
                </a:effectLst>
                <a:latin typeface="+mj-lt"/>
              </a:rPr>
              <a:t>NaCl</a:t>
            </a:r>
            <a:endParaRPr kumimoji="1" lang="ja-JP" altLang="en-US" dirty="0">
              <a:solidFill>
                <a:schemeClr val="bg1"/>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766945094"/>
      </p:ext>
    </p:extLst>
  </p:cSld>
  <p:clrMapOvr>
    <a:masterClrMapping/>
  </p:clrMapOvr>
  <mc:AlternateContent xmlns:mc="http://schemas.openxmlformats.org/markup-compatibility/2006">
    <mc:Choice xmlns:p14="http://schemas.microsoft.com/office/powerpoint/2010/main" Requires="p14">
      <p:transition spd="slow" p14:dur="1500">
        <p:split/>
      </p:transition>
    </mc:Choice>
    <mc:Fallback>
      <p:transition spd="slow">
        <p:spli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432000" y="494751"/>
            <a:ext cx="8094914" cy="1042420"/>
            <a:chOff x="1540713" y="1449000"/>
            <a:chExt cx="8094914" cy="104242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828475888"/>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32000" y="494751"/>
            <a:ext cx="8094914" cy="1042420"/>
            <a:chOff x="1540713" y="1449000"/>
            <a:chExt cx="8094914" cy="104242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Rubyist</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ransition spd="slow">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グループ化 68"/>
          <p:cNvGrpSpPr/>
          <p:nvPr/>
        </p:nvGrpSpPr>
        <p:grpSpPr>
          <a:xfrm>
            <a:off x="432000" y="494751"/>
            <a:ext cx="8094914" cy="1042420"/>
            <a:chOff x="1540713" y="1449000"/>
            <a:chExt cx="8094914" cy="1042420"/>
          </a:xfrm>
        </p:grpSpPr>
        <p:pic>
          <p:nvPicPr>
            <p:cNvPr id="70" name="図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71" name="図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2" name="図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4" name="図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75" name="図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76" name="図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77" name="図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80" name="グループ化 79"/>
          <p:cNvGrpSpPr/>
          <p:nvPr/>
        </p:nvGrpSpPr>
        <p:grpSpPr>
          <a:xfrm>
            <a:off x="432000" y="1529751"/>
            <a:ext cx="8094914" cy="1042420"/>
            <a:chOff x="1540713" y="1449000"/>
            <a:chExt cx="8094914" cy="1042420"/>
          </a:xfrm>
        </p:grpSpPr>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82" name="図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4" name="図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85" name="図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86" name="図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87" name="図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88" name="図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89" name="図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90" name="図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91" name="グループ化 90"/>
          <p:cNvGrpSpPr/>
          <p:nvPr/>
        </p:nvGrpSpPr>
        <p:grpSpPr>
          <a:xfrm>
            <a:off x="432000" y="2514193"/>
            <a:ext cx="8094914" cy="1042420"/>
            <a:chOff x="1540713" y="1449000"/>
            <a:chExt cx="8094914" cy="1042420"/>
          </a:xfrm>
        </p:grpSpPr>
        <p:pic>
          <p:nvPicPr>
            <p:cNvPr id="92" name="図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94" name="図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95" name="図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6" name="図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7" name="図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98" name="図 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99" name="図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00" name="図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01" name="図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02" name="グループ化 101"/>
          <p:cNvGrpSpPr/>
          <p:nvPr/>
        </p:nvGrpSpPr>
        <p:grpSpPr>
          <a:xfrm>
            <a:off x="432000" y="3474326"/>
            <a:ext cx="8094914" cy="1042420"/>
            <a:chOff x="1540713" y="1449000"/>
            <a:chExt cx="8094914" cy="1042420"/>
          </a:xfrm>
        </p:grpSpPr>
        <p:pic>
          <p:nvPicPr>
            <p:cNvPr id="103" name="図 10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04" name="図 10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05" name="図 10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06" name="図 10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07" name="図 10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8" name="図 10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9" name="図 10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0" name="図 10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11" name="図 11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12" name="図 11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13" name="グループ化 112"/>
          <p:cNvGrpSpPr/>
          <p:nvPr/>
        </p:nvGrpSpPr>
        <p:grpSpPr>
          <a:xfrm>
            <a:off x="432000" y="4411216"/>
            <a:ext cx="8094914" cy="1042420"/>
            <a:chOff x="1540713" y="1449000"/>
            <a:chExt cx="8094914" cy="1042420"/>
          </a:xfrm>
        </p:grpSpPr>
        <p:pic>
          <p:nvPicPr>
            <p:cNvPr id="114" name="図 11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15" name="図 11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16" name="図 11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17" name="図 11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18" name="図 11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19" name="図 11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20" name="図 11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1" name="図 12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2" name="図 12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23" name="図 12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24" name="グループ化 123"/>
          <p:cNvGrpSpPr/>
          <p:nvPr/>
        </p:nvGrpSpPr>
        <p:grpSpPr>
          <a:xfrm>
            <a:off x="432000" y="5357967"/>
            <a:ext cx="8094914" cy="1042420"/>
            <a:chOff x="1540713" y="1449000"/>
            <a:chExt cx="8094914" cy="1042420"/>
          </a:xfrm>
        </p:grpSpPr>
        <p:pic>
          <p:nvPicPr>
            <p:cNvPr id="125" name="図 124"/>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26" name="図 125"/>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27" name="図 126"/>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28" name="図 127"/>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29" name="図 128"/>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30" name="図 12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31" name="図 13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32" name="図 13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3" name="図 13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4" name="図 133"/>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ransition spd="slow">
    <p:wheel spokes="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000" y="684213"/>
            <a:ext cx="4564086" cy="409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3" y="594000"/>
            <a:ext cx="7424737" cy="600164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come to</a:t>
            </a:r>
          </a:p>
          <a:p>
            <a:pPr algn="ctr"/>
            <a:r>
              <a:rPr lang="en-US" altLang="ja-JP" sz="9600" dirty="0" smtClean="0">
                <a:effectLst>
                  <a:outerShdw blurRad="50800" dist="127000" dir="5400000" algn="t" rotWithShape="0">
                    <a:prstClr val="black">
                      <a:alpha val="40000"/>
                    </a:prstClr>
                  </a:outerShdw>
                </a:effectLst>
                <a:latin typeface="+mj-lt"/>
              </a:rPr>
              <a:t>visit out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3064</TotalTime>
  <Words>3390</Words>
  <Application>Microsoft Office PowerPoint</Application>
  <PresentationFormat>画面に合わせる (4:3)</PresentationFormat>
  <Paragraphs>411</Paragraphs>
  <Slides>39</Slides>
  <Notes>39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39</vt:i4>
      </vt:variant>
    </vt:vector>
  </HeadingPairs>
  <TitlesOfParts>
    <vt:vector size="45"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175</cp:revision>
  <dcterms:created xsi:type="dcterms:W3CDTF">2014-09-17T02:10:41Z</dcterms:created>
  <dcterms:modified xsi:type="dcterms:W3CDTF">2014-09-19T05:15:34Z</dcterms:modified>
</cp:coreProperties>
</file>